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256" r:id="rId3"/>
    <p:sldId id="257" r:id="rId4"/>
    <p:sldId id="258" r:id="rId5"/>
    <p:sldId id="260" r:id="rId6"/>
    <p:sldId id="259" r:id="rId7"/>
    <p:sldId id="262" r:id="rId8"/>
    <p:sldId id="263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62" r:id="rId25"/>
    <p:sldId id="363" r:id="rId26"/>
    <p:sldId id="364" r:id="rId27"/>
    <p:sldId id="366" r:id="rId28"/>
    <p:sldId id="365" r:id="rId29"/>
    <p:sldId id="367" r:id="rId30"/>
    <p:sldId id="285" r:id="rId31"/>
    <p:sldId id="286" r:id="rId32"/>
    <p:sldId id="287" r:id="rId33"/>
    <p:sldId id="288" r:id="rId34"/>
    <p:sldId id="290" r:id="rId35"/>
    <p:sldId id="36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32" r:id="rId46"/>
    <p:sldId id="331" r:id="rId47"/>
    <p:sldId id="323" r:id="rId48"/>
    <p:sldId id="324" r:id="rId49"/>
    <p:sldId id="325" r:id="rId50"/>
    <p:sldId id="318" r:id="rId51"/>
    <p:sldId id="319" r:id="rId52"/>
    <p:sldId id="326" r:id="rId53"/>
    <p:sldId id="320" r:id="rId54"/>
    <p:sldId id="327" r:id="rId55"/>
    <p:sldId id="328" r:id="rId56"/>
    <p:sldId id="329" r:id="rId57"/>
    <p:sldId id="330" r:id="rId58"/>
    <p:sldId id="333" r:id="rId59"/>
    <p:sldId id="334" r:id="rId60"/>
    <p:sldId id="335" r:id="rId61"/>
    <p:sldId id="336" r:id="rId62"/>
    <p:sldId id="340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2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08537D-2D24-4910-BACD-0BE7BA1C2CD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BB90FE-D632-45DF-AF3E-2A197AAF263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915A7E-3CD0-477D-8AF2-F0E3EE7B36D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3BDB17-3A43-43F1-A7F8-488E7B07F79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2357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286808" cy="2571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tx1"/>
                </a:solidFill>
                <a:latin typeface="Algerian" pitchFamily="82" charset="0"/>
              </a:rPr>
              <a:t>ÖZEL </a:t>
            </a:r>
            <a:r>
              <a:rPr lang="tr-TR" b="1" dirty="0" smtClean="0">
                <a:solidFill>
                  <a:schemeClr val="tx1"/>
                </a:solidFill>
                <a:latin typeface="Algerian" pitchFamily="82" charset="0"/>
              </a:rPr>
              <a:t>EĞİTİM KONULARINDA ÇALIŞMALAR</a:t>
            </a:r>
          </a:p>
          <a:p>
            <a:pPr>
              <a:lnSpc>
                <a:spcPct val="150000"/>
              </a:lnSpc>
            </a:pPr>
            <a:r>
              <a:rPr lang="tr-TR" b="1" u="sng" dirty="0" smtClean="0">
                <a:solidFill>
                  <a:schemeClr val="tx1"/>
                </a:solidFill>
                <a:latin typeface="Algerian" pitchFamily="82" charset="0"/>
              </a:rPr>
              <a:t>HAZIRLAYAN:</a:t>
            </a:r>
            <a:r>
              <a:rPr lang="tr-TR" b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lgerian" pitchFamily="82" charset="0"/>
              </a:rPr>
              <a:t>İbrahim </a:t>
            </a:r>
            <a:r>
              <a:rPr lang="tr-TR" b="1" dirty="0" err="1" smtClean="0">
                <a:solidFill>
                  <a:schemeClr val="tx1"/>
                </a:solidFill>
                <a:latin typeface="Algerian" pitchFamily="82" charset="0"/>
              </a:rPr>
              <a:t>ONUr</a:t>
            </a:r>
            <a:r>
              <a:rPr lang="tr-TR" b="1" dirty="0" err="1" smtClean="0">
                <a:solidFill>
                  <a:schemeClr val="tx1"/>
                </a:solidFill>
                <a:latin typeface="Algerian" pitchFamily="82" charset="0"/>
              </a:rPr>
              <a:t>AVAN</a:t>
            </a:r>
            <a:endParaRPr lang="tr-TR" b="1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0"/>
            <a:ext cx="533893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</a:t>
            </a:r>
            <a:endParaRPr lang="en-US" sz="66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0" y="1714488"/>
            <a:ext cx="8820150" cy="492919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</a:pPr>
            <a:r>
              <a:rPr lang="tr-TR" sz="2000" dirty="0" smtClean="0"/>
              <a:t>Genel eğitimde, programı okul sistemi belirler,</a:t>
            </a:r>
          </a:p>
          <a:p>
            <a:pPr marL="514350" indent="-514350" algn="just">
              <a:lnSpc>
                <a:spcPct val="200000"/>
              </a:lnSpc>
            </a:pPr>
            <a:r>
              <a:rPr lang="tr-TR" sz="2000" dirty="0" smtClean="0"/>
              <a:t>Özel eğitimde,programını çocuğun gereksinimleri belirler.</a:t>
            </a:r>
          </a:p>
          <a:p>
            <a:pPr marL="514350" indent="-514350" algn="just">
              <a:lnSpc>
                <a:spcPct val="200000"/>
              </a:lnSpc>
              <a:buFont typeface="Arial" pitchFamily="34" charset="0"/>
              <a:buNone/>
            </a:pPr>
            <a:r>
              <a:rPr lang="tr-TR" sz="2000" b="1" i="1" dirty="0" smtClean="0"/>
              <a:t>NOT</a:t>
            </a:r>
            <a:r>
              <a:rPr lang="tr-TR" sz="2000" i="1" dirty="0" smtClean="0"/>
              <a:t>: </a:t>
            </a:r>
            <a:r>
              <a:rPr lang="tr-TR" sz="2000" b="1" i="1" dirty="0" smtClean="0"/>
              <a:t>Genel eğitim alan  çocukların kendiliğinden edindikleri becerilerin büyük bir kısmını özel gereksinimli çocuklara, yoğun ve sistematik biçimde öğretmek gerekmektedir</a:t>
            </a:r>
          </a:p>
          <a:p>
            <a:pPr marL="514350" indent="-514350" algn="just">
              <a:lnSpc>
                <a:spcPct val="200000"/>
              </a:lnSpc>
              <a:buFont typeface="Arial" pitchFamily="34" charset="0"/>
              <a:buNone/>
            </a:pPr>
            <a:r>
              <a:rPr lang="tr-TR" sz="2000" b="1" u="sng" dirty="0" smtClean="0"/>
              <a:t>Örnek durumlar:</a:t>
            </a:r>
            <a:r>
              <a:rPr lang="tr-TR" sz="2000" b="1" dirty="0" smtClean="0"/>
              <a:t> </a:t>
            </a:r>
            <a:r>
              <a:rPr lang="tr-TR" sz="2000" dirty="0" smtClean="0"/>
              <a:t>Giyinme, soyunma, yemek yeme becerilerini çocuklar, yetişkinleri gözleyerek, taklit ederek öğrenirler.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istrator\Desktop\special_ed_logotype-2008.jpg"/>
          <p:cNvPicPr>
            <a:picLocks noChangeAspect="1" noChangeArrowheads="1"/>
          </p:cNvPicPr>
          <p:nvPr/>
        </p:nvPicPr>
        <p:blipFill>
          <a:blip r:embed="rId2" cstate="print"/>
          <a:srcRect b="40540"/>
          <a:stretch>
            <a:fillRect/>
          </a:stretch>
        </p:blipFill>
        <p:spPr bwMode="auto">
          <a:xfrm>
            <a:off x="0" y="0"/>
            <a:ext cx="3707904" cy="103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357158" y="1000108"/>
            <a:ext cx="374441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2. </a:t>
            </a:r>
            <a:r>
              <a:rPr lang="tr-TR" sz="4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Neyİ</a:t>
            </a:r>
            <a:r>
              <a:rPr lang="tr-T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4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öğretİr</a:t>
            </a:r>
            <a:r>
              <a:rPr lang="tr-T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?</a:t>
            </a:r>
            <a:endParaRPr lang="en-US" sz="4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0"/>
            <a:ext cx="533893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</a:t>
            </a:r>
            <a:endParaRPr lang="en-US" sz="66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3" descr="C:\Documents and Settings\Administrator\Desktop\special_ed_logotype-2008.jpg"/>
          <p:cNvPicPr>
            <a:picLocks noChangeAspect="1" noChangeArrowheads="1"/>
          </p:cNvPicPr>
          <p:nvPr/>
        </p:nvPicPr>
        <p:blipFill>
          <a:blip r:embed="rId2" cstate="print"/>
          <a:srcRect b="40540"/>
          <a:stretch>
            <a:fillRect/>
          </a:stretch>
        </p:blipFill>
        <p:spPr bwMode="auto">
          <a:xfrm>
            <a:off x="0" y="0"/>
            <a:ext cx="3707904" cy="103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323528" y="1340768"/>
            <a:ext cx="410445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4. NEREDE UYGULANIR?</a:t>
            </a:r>
            <a:endParaRPr lang="en-US" sz="4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7" name="7 İçerik Yer Tutucusu"/>
          <p:cNvSpPr>
            <a:spLocks noGrp="1"/>
          </p:cNvSpPr>
          <p:nvPr>
            <p:ph idx="1"/>
          </p:nvPr>
        </p:nvSpPr>
        <p:spPr>
          <a:xfrm>
            <a:off x="457200" y="2276474"/>
            <a:ext cx="8229600" cy="429579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tr-TR" sz="2800" dirty="0" smtClean="0"/>
              <a:t>Özel gereksinimi olan çocukların çoğu eğitimlerinin büyük bir bölümünü </a:t>
            </a:r>
            <a:r>
              <a:rPr lang="tr-TR" sz="2800" u="sng" dirty="0" smtClean="0"/>
              <a:t>normal sınıflarda </a:t>
            </a:r>
            <a:r>
              <a:rPr lang="tr-TR" sz="2800" dirty="0" smtClean="0"/>
              <a:t>sürdürür.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Eğitimlerini normal sınıflarda sürdüren çocuklara sınıf içinden ya da dışından destek özel eğitim hizmetleri sağlanmaktadır.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Bazıları ise eğitimlerini özel sınıf, gündüzlü ya da yatılı okullarda sürdürürler.</a:t>
            </a:r>
          </a:p>
          <a:p>
            <a:endParaRPr lang="tr-TR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ENGELLÄ°LER HAFTASI  KARÄ°KATÃR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333375"/>
            <a:ext cx="7704138" cy="2303463"/>
          </a:xfrm>
          <a:solidFill>
            <a:srgbClr val="0000FF"/>
          </a:solidFill>
        </p:spPr>
        <p:txBody>
          <a:bodyPr/>
          <a:lstStyle/>
          <a:p>
            <a:r>
              <a:rPr lang="tr-TR" sz="280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tr-TR" sz="280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KAYNAŞTIRMA  EĞİTİMİ</a:t>
            </a:r>
          </a:p>
        </p:txBody>
      </p:sp>
      <p:pic>
        <p:nvPicPr>
          <p:cNvPr id="3075" name="Picture 3" descr="EDCN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08275"/>
            <a:ext cx="662463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1143000"/>
          </a:xfrm>
          <a:solidFill>
            <a:srgbClr val="0000FF"/>
          </a:solidFill>
        </p:spPr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Kaynaştırma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>
              <a:buNone/>
            </a:pP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Özel eğitim gerektiren                            bireylerin </a:t>
            </a:r>
          </a:p>
          <a:p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Akranları ile birlikte </a:t>
            </a:r>
          </a:p>
          <a:p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Eğitim ve öğretimlerini bütün kademelerde sürdürme esasına dayanan, </a:t>
            </a:r>
          </a:p>
          <a:p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Destek hizmetlerinin sağlandığı </a:t>
            </a:r>
          </a:p>
          <a:p>
            <a:pPr>
              <a:buFontTx/>
              <a:buNone/>
            </a:pP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özel eğitim uygulamalarıdır</a:t>
            </a:r>
            <a:r>
              <a:rPr lang="tr-TR" sz="2400" dirty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tr-TR" dirty="0">
                <a:solidFill>
                  <a:srgbClr val="0000FF"/>
                </a:solidFill>
                <a:latin typeface="Comic Sans MS" pitchFamily="66" charset="0"/>
              </a:rPr>
            </a:br>
            <a:endParaRPr lang="tr-TR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100" name="Picture 4" descr="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692150"/>
            <a:ext cx="29527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94300" cy="114300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Kaynaştırmanın Amacı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2401888"/>
          </a:xfrm>
        </p:spPr>
        <p:txBody>
          <a:bodyPr/>
          <a:lstStyle/>
          <a:p>
            <a:r>
              <a:rPr lang="tr-TR" sz="2800" dirty="0">
                <a:solidFill>
                  <a:srgbClr val="000099"/>
                </a:solidFill>
                <a:latin typeface="Comic Sans MS" pitchFamily="66" charset="0"/>
              </a:rPr>
              <a:t>Çocuğu normal hale getirmek </a:t>
            </a:r>
            <a:r>
              <a:rPr lang="tr-TR" sz="2800" u="sng" dirty="0">
                <a:solidFill>
                  <a:srgbClr val="000099"/>
                </a:solidFill>
                <a:latin typeface="Comic Sans MS" pitchFamily="66" charset="0"/>
              </a:rPr>
              <a:t>değil,</a:t>
            </a:r>
          </a:p>
          <a:p>
            <a:r>
              <a:rPr lang="tr-TR" sz="2800" dirty="0">
                <a:solidFill>
                  <a:srgbClr val="000099"/>
                </a:solidFill>
                <a:latin typeface="Comic Sans MS" pitchFamily="66" charset="0"/>
              </a:rPr>
              <a:t>Onun ilgi ve yeteneklerini En iyi şekilde kullanmasını sağlamak </a:t>
            </a:r>
          </a:p>
          <a:p>
            <a:r>
              <a:rPr lang="tr-TR" sz="2800" dirty="0">
                <a:solidFill>
                  <a:srgbClr val="000099"/>
                </a:solidFill>
                <a:latin typeface="Comic Sans MS" pitchFamily="66" charset="0"/>
              </a:rPr>
              <a:t>Toplum içinde yaşayabilmesini kolaylaştırmaktır.</a:t>
            </a:r>
          </a:p>
        </p:txBody>
      </p:sp>
      <p:pic>
        <p:nvPicPr>
          <p:cNvPr id="9220" name="Picture 4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860800"/>
            <a:ext cx="4681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b="1" dirty="0">
                <a:solidFill>
                  <a:srgbClr val="C00000"/>
                </a:solidFill>
                <a:latin typeface="Comic Sans MS" pitchFamily="66" charset="0"/>
              </a:rPr>
              <a:t>Özetle</a:t>
            </a:r>
            <a:r>
              <a:rPr lang="tr-TR" sz="7200" b="1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62467" name="Diagram 3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266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tr-TR" sz="3200">
                <a:solidFill>
                  <a:schemeClr val="bg1"/>
                </a:solidFill>
                <a:latin typeface="Comic Sans MS" pitchFamily="66" charset="0"/>
              </a:rPr>
              <a:t>Kaynaştırma Yoluyla Eğitim Uygulama Ölçütleri</a:t>
            </a:r>
            <a:r>
              <a:rPr lang="tr-TR" sz="4000">
                <a:solidFill>
                  <a:schemeClr val="bg1"/>
                </a:solidFill>
              </a:rPr>
              <a:t> (</a:t>
            </a:r>
            <a:r>
              <a:rPr lang="tr-TR" sz="3200" u="sng">
                <a:solidFill>
                  <a:schemeClr val="bg1"/>
                </a:solidFill>
                <a:latin typeface="Comic Sans MS" pitchFamily="66" charset="0"/>
              </a:rPr>
              <a:t>Madde 69 )</a:t>
            </a:r>
            <a:endParaRPr lang="tr-TR" sz="4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z="2800" dirty="0">
                <a:latin typeface="Comic Sans MS" pitchFamily="66" charset="0"/>
              </a:rPr>
              <a:t>	</a:t>
            </a:r>
            <a:r>
              <a:rPr lang="tr-TR" sz="2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a)-</a:t>
            </a:r>
            <a:r>
              <a:rPr lang="tr-TR" sz="2800" u="sng" dirty="0">
                <a:solidFill>
                  <a:srgbClr val="0000FF"/>
                </a:solidFill>
                <a:latin typeface="Comic Sans MS" pitchFamily="66" charset="0"/>
              </a:rPr>
              <a:t>Kaynaştırma uygulamaları yapılan kurumlarda özel eğitim gerektiren öğrencinin gereksinimleri çerçevesinde </a:t>
            </a:r>
            <a:r>
              <a:rPr lang="tr-TR" sz="2800" u="sng" dirty="0" smtClean="0">
                <a:solidFill>
                  <a:srgbClr val="0000FF"/>
                </a:solidFill>
                <a:latin typeface="Comic Sans MS" pitchFamily="66" charset="0"/>
              </a:rPr>
              <a:t>kurumun; </a:t>
            </a:r>
            <a:endParaRPr lang="tr-TR" sz="2800" u="sng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2800" b="1" dirty="0">
                <a:solidFill>
                  <a:srgbClr val="FF3399"/>
                </a:solidFill>
                <a:latin typeface="Comic Sans MS" pitchFamily="66" charset="0"/>
              </a:rPr>
              <a:t>fiziksel, </a:t>
            </a:r>
          </a:p>
          <a:p>
            <a:pPr>
              <a:buFontTx/>
              <a:buNone/>
            </a:pPr>
            <a:r>
              <a:rPr lang="tr-TR" sz="2800" b="1" dirty="0">
                <a:solidFill>
                  <a:srgbClr val="FF3399"/>
                </a:solidFill>
                <a:latin typeface="Comic Sans MS" pitchFamily="66" charset="0"/>
              </a:rPr>
              <a:t>sosyal, </a:t>
            </a:r>
          </a:p>
          <a:p>
            <a:pPr>
              <a:buFontTx/>
              <a:buNone/>
            </a:pPr>
            <a:r>
              <a:rPr lang="tr-TR" sz="2800" b="1" dirty="0">
                <a:solidFill>
                  <a:srgbClr val="FF3399"/>
                </a:solidFill>
                <a:latin typeface="Comic Sans MS" pitchFamily="66" charset="0"/>
              </a:rPr>
              <a:t>psikolojik ortamında </a:t>
            </a:r>
          </a:p>
          <a:p>
            <a:pPr>
              <a:buFontTx/>
              <a:buNone/>
            </a:pPr>
            <a:r>
              <a:rPr lang="tr-TR" sz="2800" b="1" dirty="0">
                <a:solidFill>
                  <a:srgbClr val="FF3399"/>
                </a:solidFill>
                <a:latin typeface="Comic Sans MS" pitchFamily="66" charset="0"/>
              </a:rPr>
              <a:t>ve eğitim programlarında</a:t>
            </a:r>
            <a:r>
              <a:rPr lang="tr-TR" sz="2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None/>
            </a:pPr>
            <a:r>
              <a:rPr lang="tr-TR" sz="2800" dirty="0">
                <a:solidFill>
                  <a:srgbClr val="0000FF"/>
                </a:solidFill>
                <a:latin typeface="Comic Sans MS" pitchFamily="66" charset="0"/>
              </a:rPr>
              <a:t>destek hizmetler ile gerekli düzenlemeler yapılır.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280400" cy="14398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tr-TR" sz="2400" b="1" dirty="0">
                <a:solidFill>
                  <a:schemeClr val="bg2">
                    <a:lumMod val="10000"/>
                  </a:schemeClr>
                </a:solidFill>
              </a:rPr>
              <a:t>        </a:t>
            </a:r>
            <a:r>
              <a:rPr lang="tr-TR" sz="3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b)-</a:t>
            </a:r>
            <a:r>
              <a:rPr lang="tr-TR" sz="3600" u="sng" dirty="0">
                <a:solidFill>
                  <a:srgbClr val="0070C0"/>
                </a:solidFill>
                <a:latin typeface="Comic Sans MS" pitchFamily="66" charset="0"/>
              </a:rPr>
              <a:t>Kaynaştırma uygulamalarına devam edecek öğrencilerin</a:t>
            </a:r>
            <a:r>
              <a:rPr lang="tr-TR" sz="3600" dirty="0">
                <a:solidFill>
                  <a:srgbClr val="0070C0"/>
                </a:solidFill>
                <a:latin typeface="Comic Sans MS" pitchFamily="66" charset="0"/>
              </a:rPr>
              <a:t>;</a:t>
            </a:r>
            <a:endParaRPr lang="tr-T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2400" dirty="0">
              <a:latin typeface="Comic Sans MS" pitchFamily="66" charset="0"/>
            </a:endParaRPr>
          </a:p>
          <a:p>
            <a:pPr lvl="2">
              <a:lnSpc>
                <a:spcPct val="80000"/>
              </a:lnSpc>
              <a:buClr>
                <a:srgbClr val="66FF33"/>
              </a:buClr>
              <a:buFont typeface="Wingdings" pitchFamily="2" charset="2"/>
              <a:buNone/>
            </a:pPr>
            <a:r>
              <a:rPr lang="tr-TR" sz="1800" b="1" dirty="0">
                <a:solidFill>
                  <a:schemeClr val="bg2"/>
                </a:solidFill>
                <a:latin typeface="Comic Sans MS" pitchFamily="66" charset="0"/>
              </a:rPr>
              <a:t>     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4515" name="Picture 3" descr="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3500438"/>
            <a:ext cx="5329238" cy="3024187"/>
          </a:xfrm>
          <a:noFill/>
          <a:ln/>
        </p:spPr>
      </p:pic>
      <p:pic>
        <p:nvPicPr>
          <p:cNvPr id="64516" name="Picture 4" descr="image00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773238"/>
            <a:ext cx="1476375" cy="863600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403350" y="1773238"/>
            <a:ext cx="74168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FF33"/>
              </a:buClr>
              <a:buFont typeface="Wingdings" pitchFamily="2" charset="2"/>
              <a:buNone/>
            </a:pP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Birden fazla yetersizliği olmamasına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tr-TR" sz="4800" b="1" dirty="0">
                <a:solidFill>
                  <a:srgbClr val="FF0000"/>
                </a:solidFill>
                <a:latin typeface="Comic Sans MS" pitchFamily="66" charset="0"/>
              </a:rPr>
              <a:t>Erken yaşta tanılanmış olmasına</a:t>
            </a:r>
          </a:p>
        </p:txBody>
      </p:sp>
      <p:pic>
        <p:nvPicPr>
          <p:cNvPr id="65539" name="Picture 3" descr="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9538" y="1920875"/>
            <a:ext cx="6523037" cy="4198938"/>
          </a:xfrm>
        </p:spPr>
      </p:pic>
      <p:pic>
        <p:nvPicPr>
          <p:cNvPr id="65540" name="Picture 4" descr="image00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-1260475" y="188913"/>
            <a:ext cx="3311525" cy="6921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107157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Sony\Desktop\2017-2018 YIL SONU EVRAKLARI\ozel-egitim-ve-rehabilitasyon-hizmetlerim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29"/>
            <a:ext cx="8572500" cy="350046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71472" y="4057233"/>
            <a:ext cx="79296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 uygulamaları</a:t>
            </a:r>
            <a:endParaRPr lang="tr-TR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57232"/>
            <a:ext cx="8488363" cy="1131906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    Ailesinin iş birliğine açık ve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eğitim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almaya yatkın olmasına</a:t>
            </a:r>
            <a:br>
              <a:rPr lang="tr-TR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6563" name="Picture 3" descr="2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2349500"/>
            <a:ext cx="5400675" cy="3816350"/>
          </a:xfrm>
          <a:noFill/>
          <a:ln/>
        </p:spPr>
      </p:pic>
      <p:pic>
        <p:nvPicPr>
          <p:cNvPr id="66564" name="Picture 4" descr="image00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-2268538" y="188913"/>
            <a:ext cx="3887788" cy="6191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chemeClr val="tx1"/>
                </a:solidFill>
                <a:latin typeface="Comic Sans MS" pitchFamily="66" charset="0"/>
              </a:rPr>
              <a:t>    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Cihaz kullanması gerekenlerin mutlaka cihazlandırılmış olmasına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itchFamily="2" charset="2"/>
              <a:buChar char="ü"/>
            </a:pPr>
            <a:endParaRPr lang="tr-TR" sz="2800" b="1">
              <a:latin typeface="Comic Sans MS" pitchFamily="66" charset="0"/>
            </a:endParaRPr>
          </a:p>
          <a:p>
            <a:endParaRPr lang="tr-TR" sz="2800"/>
          </a:p>
        </p:txBody>
      </p:sp>
      <p:pic>
        <p:nvPicPr>
          <p:cNvPr id="67588" name="Picture 4" descr="1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49388" y="2362200"/>
            <a:ext cx="6175375" cy="3684588"/>
          </a:xfrm>
        </p:spPr>
      </p:pic>
      <p:pic>
        <p:nvPicPr>
          <p:cNvPr id="67589" name="Picture 5" descr="image00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-900113" y="188913"/>
            <a:ext cx="2232026" cy="8921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69263" cy="4525963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itchFamily="2" charset="2"/>
              <a:buNone/>
            </a:pPr>
            <a:r>
              <a:rPr lang="tr-TR" sz="4000" b="1" dirty="0">
                <a:latin typeface="Comic Sans MS" pitchFamily="66" charset="0"/>
              </a:rPr>
              <a:t>             </a:t>
            </a:r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Zihinsel öğrenme yetersizliği olan öğrencilerin </a:t>
            </a:r>
            <a:r>
              <a:rPr lang="tr-TR" sz="4000" b="1" i="1" u="sng" dirty="0">
                <a:latin typeface="Comic Sans MS" pitchFamily="66" charset="0"/>
              </a:rPr>
              <a:t>hafif düzeyde </a:t>
            </a:r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zihinsel yetersizliği olmasına  dikkat edilir.</a:t>
            </a:r>
          </a:p>
          <a:p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68611" name="Picture 3" descr="image00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12875"/>
            <a:ext cx="1800225" cy="7921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8229600" cy="6000792"/>
          </a:xfrm>
        </p:spPr>
        <p:txBody>
          <a:bodyPr/>
          <a:lstStyle/>
          <a:p>
            <a:pPr>
              <a:buFontTx/>
              <a:buNone/>
            </a:pPr>
            <a:r>
              <a:rPr lang="tr-TR" sz="3600" b="1" dirty="0">
                <a:latin typeface="Comic Sans MS" pitchFamily="66" charset="0"/>
              </a:rPr>
              <a:t>c)- </a:t>
            </a:r>
            <a:r>
              <a:rPr lang="tr-TR" sz="3600" b="1" u="sng" dirty="0">
                <a:solidFill>
                  <a:srgbClr val="0070C0"/>
                </a:solidFill>
                <a:latin typeface="Comic Sans MS" pitchFamily="66" charset="0"/>
              </a:rPr>
              <a:t>Kaynaştırma uygulamaları yapılan </a:t>
            </a:r>
            <a:r>
              <a:rPr lang="tr-TR" sz="3600" b="1" u="sng" dirty="0" smtClean="0">
                <a:solidFill>
                  <a:srgbClr val="0070C0"/>
                </a:solidFill>
                <a:latin typeface="Comic Sans MS" pitchFamily="66" charset="0"/>
              </a:rPr>
              <a:t>kurumlarda; </a:t>
            </a:r>
            <a:endParaRPr lang="tr-TR" sz="3600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FF6600"/>
              </a:buClr>
            </a:pPr>
            <a:r>
              <a:rPr lang="tr-TR" sz="4000" i="1" dirty="0">
                <a:solidFill>
                  <a:srgbClr val="FF6600"/>
                </a:solidFill>
                <a:latin typeface="Comic Sans MS" pitchFamily="66" charset="0"/>
              </a:rPr>
              <a:t>Tüm kurum personelinin</a:t>
            </a:r>
          </a:p>
          <a:p>
            <a:pPr>
              <a:buClr>
                <a:srgbClr val="FF6600"/>
              </a:buClr>
            </a:pPr>
            <a:r>
              <a:rPr lang="tr-TR" sz="4000" i="1" dirty="0">
                <a:solidFill>
                  <a:srgbClr val="FF6600"/>
                </a:solidFill>
                <a:latin typeface="Comic Sans MS" pitchFamily="66" charset="0"/>
              </a:rPr>
              <a:t>Öğrencilerin </a:t>
            </a:r>
          </a:p>
          <a:p>
            <a:pPr>
              <a:buClr>
                <a:srgbClr val="FF6600"/>
              </a:buClr>
            </a:pPr>
            <a:r>
              <a:rPr lang="tr-TR" sz="4000" i="1" dirty="0">
                <a:solidFill>
                  <a:srgbClr val="FF6600"/>
                </a:solidFill>
                <a:latin typeface="Comic Sans MS" pitchFamily="66" charset="0"/>
              </a:rPr>
              <a:t>Ailelerin ve yakın çevrelerinin</a:t>
            </a:r>
            <a:r>
              <a:rPr lang="tr-TR" sz="4000" dirty="0">
                <a:solidFill>
                  <a:srgbClr val="66FF33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None/>
            </a:pPr>
            <a:r>
              <a:rPr lang="tr-TR" sz="4000" dirty="0">
                <a:latin typeface="Comic Sans MS" pitchFamily="66" charset="0"/>
              </a:rPr>
              <a:t>   Özel eğitim gerektiren </a:t>
            </a:r>
            <a:r>
              <a:rPr lang="tr-TR" sz="4000" dirty="0">
                <a:solidFill>
                  <a:srgbClr val="0000FF"/>
                </a:solidFill>
                <a:latin typeface="Comic Sans MS" pitchFamily="66" charset="0"/>
              </a:rPr>
              <a:t>öğrencilerin bireysel ve gelişim özellikleri</a:t>
            </a:r>
            <a:r>
              <a:rPr lang="tr-TR" sz="4000" dirty="0">
                <a:latin typeface="Comic Sans MS" pitchFamily="66" charset="0"/>
              </a:rPr>
              <a:t> hakkında bilgilendirilmeleri esastır.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SORU 1</a:t>
            </a:r>
          </a:p>
          <a:p>
            <a:r>
              <a:rPr lang="tr-TR" sz="4400" dirty="0" smtClean="0"/>
              <a:t>Bir kadın tanıyorsunuz ve hamile. Sekiz çocuk sahibi, üçü sağır, ikisi kör,biri geri zekalı ve kadın da frengili</a:t>
            </a:r>
            <a:r>
              <a:rPr lang="tr-TR" sz="4000" dirty="0" smtClean="0"/>
              <a:t>.</a:t>
            </a:r>
          </a:p>
          <a:p>
            <a:endParaRPr lang="tr-TR" dirty="0" smtClean="0"/>
          </a:p>
          <a:p>
            <a:pPr>
              <a:buNone/>
            </a:pPr>
            <a:r>
              <a:rPr lang="tr-TR" sz="4400" dirty="0" smtClean="0"/>
              <a:t>Bu kadına kürtaj önerir miydiniz?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u="sng" dirty="0" smtClean="0"/>
              <a:t>SORU 2</a:t>
            </a:r>
          </a:p>
          <a:p>
            <a:pPr>
              <a:buNone/>
            </a:pPr>
            <a:r>
              <a:rPr lang="tr-TR" sz="3900" dirty="0" smtClean="0"/>
              <a:t>Yeni bir lider seçme zamanı ve öyle bir an geliyor ki lideri sizin oyunuz belirleyecek</a:t>
            </a:r>
            <a:r>
              <a:rPr lang="tr-TR" dirty="0" smtClean="0"/>
              <a:t>.</a:t>
            </a:r>
          </a:p>
          <a:p>
            <a:r>
              <a:rPr lang="tr-TR" sz="3500" dirty="0" smtClean="0"/>
              <a:t>Üç aday var ve adaylarla ilgili gerçekler de şunlar:</a:t>
            </a:r>
          </a:p>
          <a:p>
            <a:r>
              <a:rPr lang="tr-TR" sz="3500" dirty="0" smtClean="0"/>
              <a:t>Kimi tercih edersiniz?</a:t>
            </a:r>
          </a:p>
          <a:p>
            <a:pPr>
              <a:buNone/>
            </a:pPr>
            <a:r>
              <a:rPr lang="tr-TR" sz="4200" b="1" dirty="0" smtClean="0"/>
              <a:t>ADAY A</a:t>
            </a:r>
          </a:p>
          <a:p>
            <a:r>
              <a:rPr lang="tr-TR" sz="4200" dirty="0" smtClean="0"/>
              <a:t>Düzenbaz, politikacılarla işbirliği yapar, falcılara danışır.</a:t>
            </a:r>
          </a:p>
          <a:p>
            <a:r>
              <a:rPr lang="tr-TR" sz="4200" dirty="0" smtClean="0"/>
              <a:t>İki metresi vardır. Sigaralarını uç uca ekler ve günde 8 ila 10 martini içer.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/>
              <a:t>     ADAY B</a:t>
            </a:r>
          </a:p>
          <a:p>
            <a:r>
              <a:rPr lang="tr-TR" sz="4000" dirty="0" smtClean="0"/>
              <a:t>İki defa işten kovulmuş, öğlene kadar uyur. Kolejdeyken afyon içicisi ve her akşam 1 litreden fazla viski içer.</a:t>
            </a:r>
          </a:p>
          <a:p>
            <a:pPr>
              <a:buNone/>
            </a:pPr>
            <a:r>
              <a:rPr lang="tr-TR" sz="4000" b="1" dirty="0" smtClean="0"/>
              <a:t>       ADAY C</a:t>
            </a:r>
          </a:p>
          <a:p>
            <a:pPr>
              <a:buNone/>
            </a:pPr>
            <a:r>
              <a:rPr lang="tr-TR" sz="4000" dirty="0" smtClean="0"/>
              <a:t>   Gözde bir savaş kahramanı. Vejetaryen, sigara içmez, nadiren bir bira içer. Ve karısını asla aldatmamıştır.</a:t>
            </a:r>
          </a:p>
          <a:p>
            <a:r>
              <a:rPr lang="tr-TR" sz="4000" dirty="0" smtClean="0"/>
              <a:t>Bu adaylardan hangisini tercih ederdiniz?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8777465">
            <a:off x="-463881" y="2472182"/>
            <a:ext cx="8229600" cy="1143000"/>
          </a:xfrm>
        </p:spPr>
        <p:txBody>
          <a:bodyPr>
            <a:noAutofit/>
          </a:bodyPr>
          <a:lstStyle/>
          <a:p>
            <a:r>
              <a:rPr lang="tr-TR" sz="11500" b="1" dirty="0" smtClean="0">
                <a:solidFill>
                  <a:srgbClr val="002060"/>
                </a:solidFill>
              </a:rPr>
              <a:t>CEVAPLAR</a:t>
            </a:r>
            <a:endParaRPr lang="tr-TR" sz="11500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tr-TR" sz="4000" b="1" u="sng" dirty="0" smtClean="0"/>
              <a:t>Aday A </a:t>
            </a:r>
            <a:r>
              <a:rPr lang="tr-TR" sz="4000" dirty="0" smtClean="0"/>
              <a:t>; Franklin Roosevelt (ABD 32. Başkanı,4 KEZ SEÇİLMİŞTİR)</a:t>
            </a:r>
          </a:p>
          <a:p>
            <a:pPr>
              <a:lnSpc>
                <a:spcPct val="200000"/>
              </a:lnSpc>
            </a:pPr>
            <a:r>
              <a:rPr lang="tr-TR" sz="3800" b="1" u="sng" dirty="0" smtClean="0"/>
              <a:t>Aday B</a:t>
            </a:r>
            <a:r>
              <a:rPr lang="tr-TR" sz="3300" dirty="0" smtClean="0"/>
              <a:t>;</a:t>
            </a:r>
            <a:r>
              <a:rPr lang="tr-TR" dirty="0" smtClean="0"/>
              <a:t> Winston Churchill (İNGİLTERE DEVLET ADAMI)</a:t>
            </a:r>
          </a:p>
          <a:p>
            <a:pPr>
              <a:lnSpc>
                <a:spcPct val="200000"/>
              </a:lnSpc>
            </a:pPr>
            <a:r>
              <a:rPr lang="tr-TR" sz="3800" b="1" u="sng" dirty="0" smtClean="0"/>
              <a:t>Aday C </a:t>
            </a:r>
            <a:r>
              <a:rPr lang="tr-TR" b="1" u="sng" dirty="0" smtClean="0"/>
              <a:t>;</a:t>
            </a:r>
            <a:r>
              <a:rPr lang="tr-TR" dirty="0" smtClean="0"/>
              <a:t>Adolf Hitler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4800" dirty="0" smtClean="0"/>
              <a:t>Bu arada ilk sorudaki kadına kürtaj yaptıysanız Beethoven'i öldürdünüz.....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 rot="20721031">
            <a:off x="129154" y="2473059"/>
            <a:ext cx="89936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EĞİTİM NEDİR?</a:t>
            </a:r>
            <a:endParaRPr lang="tr-TR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>
            <a:normAutofit fontScale="90000"/>
          </a:bodyPr>
          <a:lstStyle/>
          <a:p>
            <a:r>
              <a:rPr lang="tr-TR">
                <a:solidFill>
                  <a:srgbClr val="FF3300"/>
                </a:solidFill>
                <a:latin typeface="Comic Sans MS" pitchFamily="66" charset="0"/>
              </a:rPr>
              <a:t>Kaynaştırma Eğitiminin Yararları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067175" y="2133600"/>
            <a:ext cx="45370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tr-TR" sz="3200" dirty="0">
                <a:solidFill>
                  <a:srgbClr val="000099"/>
                </a:solidFill>
              </a:rPr>
              <a:t>Özel Eğitim Gerektiren Bireylere, </a:t>
            </a:r>
          </a:p>
          <a:p>
            <a:pPr marL="342900" indent="-342900">
              <a:buFontTx/>
              <a:buAutoNum type="arabicPeriod"/>
            </a:pPr>
            <a:r>
              <a:rPr lang="tr-TR" sz="3200" dirty="0">
                <a:solidFill>
                  <a:srgbClr val="000099"/>
                </a:solidFill>
              </a:rPr>
              <a:t>Normal Çocuklara, </a:t>
            </a:r>
          </a:p>
          <a:p>
            <a:pPr marL="342900" indent="-342900">
              <a:buFontTx/>
              <a:buAutoNum type="arabicPeriod"/>
            </a:pPr>
            <a:r>
              <a:rPr lang="tr-TR" sz="3200" dirty="0">
                <a:solidFill>
                  <a:srgbClr val="000099"/>
                </a:solidFill>
              </a:rPr>
              <a:t>Ailelere, </a:t>
            </a:r>
          </a:p>
          <a:p>
            <a:pPr marL="342900" indent="-342900">
              <a:buFontTx/>
              <a:buAutoNum type="arabicPeriod"/>
            </a:pPr>
            <a:r>
              <a:rPr lang="tr-TR" sz="3200" dirty="0">
                <a:solidFill>
                  <a:srgbClr val="000099"/>
                </a:solidFill>
              </a:rPr>
              <a:t>Öğretmenlere yararları vardır</a:t>
            </a:r>
            <a:r>
              <a:rPr lang="tr-TR" dirty="0"/>
              <a:t>.</a:t>
            </a:r>
          </a:p>
        </p:txBody>
      </p:sp>
      <p:pic>
        <p:nvPicPr>
          <p:cNvPr id="14340" name="Picture 4" descr="SO0106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2808288" cy="3024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5111750" cy="1081087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3300"/>
                </a:solidFill>
                <a:latin typeface="Comic Sans MS" pitchFamily="66" charset="0"/>
              </a:rPr>
              <a:t>Özel Eğitim Gerektiren                     Bireylere Yararları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BEP aracılığı ile </a:t>
            </a:r>
            <a:r>
              <a:rPr lang="tr-TR" sz="3000" u="sng" dirty="0">
                <a:latin typeface="Comic Sans MS" pitchFamily="66" charset="0"/>
              </a:rPr>
              <a:t>kapasite ve               öğrenme hızına göre</a:t>
            </a: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 eğitim alır.</a:t>
            </a:r>
          </a:p>
          <a:p>
            <a:pPr>
              <a:lnSpc>
                <a:spcPct val="90000"/>
              </a:lnSpc>
            </a:pP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Kendine güven, takdir edilme,işe yarama,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    cesaret,sorumluluk gibi sosyal değerleri gelişir.</a:t>
            </a:r>
          </a:p>
          <a:p>
            <a:pPr>
              <a:lnSpc>
                <a:spcPct val="90000"/>
              </a:lnSpc>
            </a:pP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Özelliklerine uygun ortamdan dolayı uyum ve başarısı artacaktır.</a:t>
            </a:r>
          </a:p>
          <a:p>
            <a:pPr>
              <a:lnSpc>
                <a:spcPct val="90000"/>
              </a:lnSpc>
            </a:pPr>
            <a:r>
              <a:rPr lang="tr-TR" sz="3000" u="sng" dirty="0">
                <a:latin typeface="Comic Sans MS" pitchFamily="66" charset="0"/>
              </a:rPr>
              <a:t>Olumsuz davranış yerine olumlu davranışları </a:t>
            </a: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artacaktır.</a:t>
            </a:r>
          </a:p>
        </p:txBody>
      </p:sp>
      <p:pic>
        <p:nvPicPr>
          <p:cNvPr id="15364" name="Picture 4" descr="J024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0"/>
            <a:ext cx="2519363" cy="227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>
            <a:normAutofit fontScale="92500"/>
          </a:bodyPr>
          <a:lstStyle/>
          <a:p>
            <a:r>
              <a:rPr lang="tr-TR" u="sng" dirty="0">
                <a:latin typeface="Comic Sans MS" pitchFamily="66" charset="0"/>
              </a:rPr>
              <a:t>Normal öğrencilerle birlikte                 çalışmaları daha büyük                       başarılar için kendilerinde istek ve cesaret uyandırır.</a:t>
            </a:r>
          </a:p>
          <a:p>
            <a:r>
              <a:rPr lang="tr-TR" dirty="0">
                <a:solidFill>
                  <a:srgbClr val="000099"/>
                </a:solidFill>
                <a:latin typeface="Comic Sans MS" pitchFamily="66" charset="0"/>
              </a:rPr>
              <a:t>Bu öğrenciler normal öğrencilerden bazı davranışları öğreneceklerdir.</a:t>
            </a:r>
          </a:p>
          <a:p>
            <a:r>
              <a:rPr lang="tr-TR" dirty="0">
                <a:solidFill>
                  <a:srgbClr val="000099"/>
                </a:solidFill>
                <a:latin typeface="Comic Sans MS" pitchFamily="66" charset="0"/>
              </a:rPr>
              <a:t>Eğitim programlarına ek olarak aile eğitimi, sosyal, kültürel ve serbest zaman etkinlikleri sayesinde öğrenmeleri gelişir.</a:t>
            </a:r>
          </a:p>
          <a:p>
            <a:endParaRPr lang="tr-TR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6388" name="Picture 4" descr="J024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0"/>
            <a:ext cx="2519363" cy="227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0" y="260350"/>
            <a:ext cx="6635750" cy="1139825"/>
          </a:xfrm>
        </p:spPr>
        <p:txBody>
          <a:bodyPr/>
          <a:lstStyle/>
          <a:p>
            <a:r>
              <a:rPr lang="tr-TR" sz="3600">
                <a:solidFill>
                  <a:srgbClr val="FF3300"/>
                </a:solidFill>
                <a:latin typeface="Comic Sans MS" pitchFamily="66" charset="0"/>
              </a:rPr>
              <a:t>Normal Çocuklara Yararları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157788"/>
            <a:ext cx="8229600" cy="1477962"/>
          </a:xfrm>
        </p:spPr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Comic Sans MS" pitchFamily="66" charset="0"/>
              </a:rPr>
              <a:t>Engellilerle birlikte </a:t>
            </a:r>
            <a:r>
              <a:rPr lang="tr-TR" sz="2800" dirty="0">
                <a:solidFill>
                  <a:srgbClr val="0000FF"/>
                </a:solidFill>
                <a:latin typeface="Comic Sans MS" pitchFamily="66" charset="0"/>
              </a:rPr>
              <a:t>yaşamayı öğrenir.</a:t>
            </a:r>
          </a:p>
          <a:p>
            <a:r>
              <a:rPr lang="tr-TR" sz="2800" dirty="0">
                <a:solidFill>
                  <a:srgbClr val="0000FF"/>
                </a:solidFill>
                <a:latin typeface="Comic Sans MS" pitchFamily="66" charset="0"/>
              </a:rPr>
              <a:t>Liderlik ,model olma ve sorumluluk duygusu gelişir.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41438"/>
            <a:ext cx="347503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51275" y="1341438"/>
            <a:ext cx="5003800" cy="39709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tr-TR" sz="2800" dirty="0" smtClean="0">
                <a:solidFill>
                  <a:srgbClr val="0000FF"/>
                </a:solidFill>
              </a:rPr>
              <a:t>Engelli bireye </a:t>
            </a:r>
            <a:r>
              <a:rPr lang="tr-TR" sz="2800" dirty="0">
                <a:solidFill>
                  <a:srgbClr val="0000FF"/>
                </a:solidFill>
              </a:rPr>
              <a:t>karşı kabul, hoşgörü, yardımlaşma, demokrasi ve ahlaki anlayışları gelişir.</a:t>
            </a:r>
          </a:p>
          <a:p>
            <a:pPr>
              <a:buFontTx/>
              <a:buChar char="•"/>
            </a:pPr>
            <a:r>
              <a:rPr lang="tr-TR" sz="2800" dirty="0">
                <a:solidFill>
                  <a:srgbClr val="0000FF"/>
                </a:solidFill>
              </a:rPr>
              <a:t>Bireysel farklılıkları doğal karşılar ve saygı gösterir.</a:t>
            </a:r>
          </a:p>
          <a:p>
            <a:pPr>
              <a:buFontTx/>
              <a:buChar char="•"/>
            </a:pPr>
            <a:r>
              <a:rPr lang="tr-TR" sz="2800" dirty="0">
                <a:solidFill>
                  <a:srgbClr val="0000FF"/>
                </a:solidFill>
              </a:rPr>
              <a:t>Kendi yetersizliklerini görme , bunları kabul etme ve giderme davranışları gelişir.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3300"/>
                </a:solidFill>
                <a:latin typeface="Comic Sans MS" pitchFamily="66" charset="0"/>
              </a:rPr>
              <a:t>Öğretmenlere Yararları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5843588" cy="493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00FF"/>
                </a:solidFill>
                <a:latin typeface="Comic Sans MS" pitchFamily="66" charset="0"/>
              </a:rPr>
              <a:t>Şartsız kabul, sabır, hoşgörü,bireysel özelliklere saygı davranışları gelişir.</a:t>
            </a:r>
          </a:p>
          <a:p>
            <a:pPr>
              <a:lnSpc>
                <a:spcPct val="90000"/>
              </a:lnSpc>
            </a:pPr>
            <a:r>
              <a:rPr lang="tr-TR" sz="2800" u="sng" dirty="0">
                <a:latin typeface="Comic Sans MS" pitchFamily="66" charset="0"/>
              </a:rPr>
              <a:t>B.E.P hazırlama ve uygulamada daha başarılı olurlar.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00FF"/>
                </a:solidFill>
                <a:latin typeface="Comic Sans MS" pitchFamily="66" charset="0"/>
              </a:rPr>
              <a:t>Eğitimde ekonomiklik ve fırsat eşitliği sağlanır.</a:t>
            </a:r>
          </a:p>
          <a:p>
            <a:pPr>
              <a:lnSpc>
                <a:spcPct val="90000"/>
              </a:lnSpc>
            </a:pPr>
            <a:r>
              <a:rPr lang="tr-TR" sz="2800" u="sng" dirty="0">
                <a:latin typeface="Comic Sans MS" pitchFamily="66" charset="0"/>
              </a:rPr>
              <a:t>Kaynaştırma öğrencisi ile yapılan çalışmalar sayesinde öğretim becerileri gelişecek ve deneyimleri artacaktır.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892800" y="2060575"/>
          <a:ext cx="3251200" cy="3346450"/>
        </p:xfrm>
        <a:graphic>
          <a:graphicData uri="http://schemas.openxmlformats.org/presentationml/2006/ole">
            <p:oleObj spid="_x0000_s28674" name="Klip" r:id="rId4" imgW="4046400" imgH="33523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2162" name="Picture 2" descr="C:\Users\Sony\Desktop\2017-2018 YIL SONU EVRAKLARI\tumblr_mfszt1gnzn1rwwpj1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429000"/>
            <a:ext cx="8229600" cy="3128963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sz="3600" b="1" dirty="0">
                <a:solidFill>
                  <a:schemeClr val="accent2"/>
                </a:solidFill>
              </a:rPr>
              <a:t>KAYNAŞTIRMA </a:t>
            </a:r>
            <a:r>
              <a:rPr lang="tr-TR" sz="3600" b="1" dirty="0" smtClean="0">
                <a:solidFill>
                  <a:schemeClr val="accent2"/>
                </a:solidFill>
              </a:rPr>
              <a:t>UYGULAMALARINDA </a:t>
            </a:r>
            <a:r>
              <a:rPr lang="tr-TR" sz="3600" b="1" dirty="0">
                <a:solidFill>
                  <a:schemeClr val="accent2"/>
                </a:solidFill>
              </a:rPr>
              <a:t>DEĞERLENDİRME SÜRECİ…</a:t>
            </a:r>
          </a:p>
        </p:txBody>
      </p:sp>
      <p:pic>
        <p:nvPicPr>
          <p:cNvPr id="115716" name="Picture 4" descr="HH00669_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260350"/>
            <a:ext cx="4537075" cy="2592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28675" y="260350"/>
            <a:ext cx="8229600" cy="936625"/>
          </a:xfrm>
        </p:spPr>
        <p:txBody>
          <a:bodyPr/>
          <a:lstStyle/>
          <a:p>
            <a:r>
              <a:rPr lang="tr-TR" sz="3700">
                <a:solidFill>
                  <a:srgbClr val="0000FF"/>
                </a:solidFill>
                <a:latin typeface="Comic Sans MS" pitchFamily="66" charset="0"/>
              </a:rPr>
              <a:t>Madde 73;</a:t>
            </a:r>
            <a:r>
              <a:rPr lang="tr-TR" sz="4000">
                <a:solidFill>
                  <a:srgbClr val="0000FF"/>
                </a:solidFill>
                <a:latin typeface="Comic Sans MS" pitchFamily="66" charset="0"/>
              </a:rPr>
              <a:t> Değerlendirme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r-TR" sz="2400">
                <a:latin typeface="Comic Sans MS" pitchFamily="66" charset="0"/>
              </a:rPr>
              <a:t>    </a:t>
            </a:r>
            <a:r>
              <a:rPr lang="tr-TR" sz="2800">
                <a:solidFill>
                  <a:srgbClr val="006666"/>
                </a:solidFill>
                <a:latin typeface="Comic Sans MS" pitchFamily="66" charset="0"/>
              </a:rPr>
              <a:t>Kaynaştırma uygulamasındaki                      öğrenciler,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Devam ettikleri okulun sınıf geçme ve sınavlarla ilgili hükümlerine göre değerlendirilir. </a:t>
            </a: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0000FF"/>
                </a:solidFill>
                <a:latin typeface="Comic Sans MS" pitchFamily="66" charset="0"/>
              </a:rPr>
              <a:t>Bireysel ve gelişim özellikleri dikkate alınarak, sınavlarda gerekli önlemler alınır ve düzenlemeler yapılır. </a:t>
            </a: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Değerlendirmede, öncelikle bireyselleştirilmiş eğitim programlarındaki hedeflerin gerçekleştirilmesi esas alınır."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100">
                <a:solidFill>
                  <a:srgbClr val="0000FF"/>
                </a:solidFill>
                <a:latin typeface="Comic Sans MS" pitchFamily="66" charset="0"/>
              </a:rPr>
              <a:t>Madde 73;</a:t>
            </a:r>
            <a:r>
              <a:rPr lang="tr-TR">
                <a:solidFill>
                  <a:srgbClr val="0000FF"/>
                </a:solidFill>
                <a:latin typeface="Comic Sans MS" pitchFamily="66" charset="0"/>
              </a:rPr>
              <a:t> Değerlendirme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     </a:t>
            </a:r>
            <a:r>
              <a:rPr lang="tr-TR" dirty="0">
                <a:solidFill>
                  <a:srgbClr val="000000"/>
                </a:solidFill>
              </a:rPr>
              <a:t>Zihinsel öğrenme yetersizliği olan öğrencilerden </a:t>
            </a:r>
          </a:p>
          <a:p>
            <a:r>
              <a:rPr lang="tr-TR" dirty="0">
                <a:solidFill>
                  <a:srgbClr val="000000"/>
                </a:solidFill>
              </a:rPr>
              <a:t>Yaşı ve fiziksel gelişimi uygun olanlar,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İlkokulda ,sınıf </a:t>
            </a:r>
            <a:r>
              <a:rPr lang="tr-TR" dirty="0">
                <a:solidFill>
                  <a:srgbClr val="000000"/>
                </a:solidFill>
              </a:rPr>
              <a:t>öğretmeninin önerisi ve </a:t>
            </a:r>
            <a:r>
              <a:rPr lang="tr-TR" b="1" u="sng" dirty="0" smtClean="0">
                <a:solidFill>
                  <a:srgbClr val="000000"/>
                </a:solidFill>
              </a:rPr>
              <a:t>ailenin </a:t>
            </a:r>
            <a:r>
              <a:rPr lang="tr-TR" b="1" u="sng" dirty="0">
                <a:solidFill>
                  <a:srgbClr val="000000"/>
                </a:solidFill>
              </a:rPr>
              <a:t>onayı </a:t>
            </a:r>
            <a:r>
              <a:rPr lang="tr-TR" dirty="0">
                <a:solidFill>
                  <a:srgbClr val="000000"/>
                </a:solidFill>
              </a:rPr>
              <a:t>ile </a:t>
            </a:r>
            <a:r>
              <a:rPr lang="tr-TR" i="1" u="sng" dirty="0" smtClean="0">
                <a:solidFill>
                  <a:srgbClr val="000000"/>
                </a:solidFill>
              </a:rPr>
              <a:t>aynı sınıfa </a:t>
            </a:r>
            <a:r>
              <a:rPr lang="tr-TR" dirty="0" smtClean="0">
                <a:solidFill>
                  <a:srgbClr val="FF3399"/>
                </a:solidFill>
              </a:rPr>
              <a:t>İKİ YIL</a:t>
            </a:r>
            <a:r>
              <a:rPr lang="tr-TR" dirty="0" smtClean="0">
                <a:solidFill>
                  <a:srgbClr val="000000"/>
                </a:solidFill>
              </a:rPr>
              <a:t> devam </a:t>
            </a:r>
            <a:r>
              <a:rPr lang="tr-TR" dirty="0">
                <a:solidFill>
                  <a:srgbClr val="000000"/>
                </a:solidFill>
              </a:rPr>
              <a:t>edebilirler.</a:t>
            </a:r>
          </a:p>
          <a:p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Ancak ortaokul</a:t>
            </a:r>
            <a:r>
              <a:rPr lang="tr-TR" dirty="0" smtClean="0">
                <a:solidFill>
                  <a:srgbClr val="FF3399"/>
                </a:solidFill>
              </a:rPr>
              <a:t>da sınıf </a:t>
            </a:r>
            <a:r>
              <a:rPr lang="tr-TR" dirty="0">
                <a:solidFill>
                  <a:srgbClr val="FF3399"/>
                </a:solidFill>
              </a:rPr>
              <a:t>tekrarı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3333FF"/>
                </a:solidFill>
              </a:rPr>
              <a:t>yaptırılmayacaktır.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rgbClr val="0000FF"/>
                </a:solidFill>
                <a:latin typeface="Comic Sans MS" pitchFamily="66" charset="0"/>
              </a:rPr>
              <a:t>Görme Yetersizliği Olan Öğrencilere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sz="3100" dirty="0">
                <a:solidFill>
                  <a:srgbClr val="FF0000"/>
                </a:solidFill>
                <a:latin typeface="Comic Sans MS" pitchFamily="66" charset="0"/>
              </a:rPr>
              <a:t>Yazılı yoklamalarda yeteri kadar zaman verilir.</a:t>
            </a:r>
            <a:r>
              <a:rPr lang="tr-TR" sz="3100" dirty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100" dirty="0">
                <a:solidFill>
                  <a:srgbClr val="0000FF"/>
                </a:solidFill>
                <a:latin typeface="Comic Sans MS" pitchFamily="66" charset="0"/>
              </a:rPr>
              <a:t>Braille (kabartma yazı) olarak verilen yanıtlar sınavdan hemen sonra öğretmenin öğrenciye okutmasıyla değerlendirilir.</a:t>
            </a:r>
            <a:r>
              <a:rPr lang="tr-TR" sz="3100" dirty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100" u="sng" dirty="0">
                <a:solidFill>
                  <a:srgbClr val="006666"/>
                </a:solidFill>
                <a:latin typeface="Comic Sans MS" pitchFamily="66" charset="0"/>
              </a:rPr>
              <a:t>Yazılı yoklamalarda daktilo, bilgisayar gibi cihazlardan yararlanılabilir. </a:t>
            </a:r>
          </a:p>
          <a:p>
            <a:pPr>
              <a:lnSpc>
                <a:spcPct val="150000"/>
              </a:lnSpc>
            </a:pPr>
            <a:r>
              <a:rPr lang="tr-TR" sz="3100" dirty="0">
                <a:solidFill>
                  <a:srgbClr val="FF33CC"/>
                </a:solidFill>
                <a:latin typeface="Comic Sans MS" pitchFamily="66" charset="0"/>
              </a:rPr>
              <a:t>Bu öğrenciler, </a:t>
            </a:r>
            <a:r>
              <a:rPr lang="tr-TR" sz="3100" u="sng" dirty="0">
                <a:latin typeface="Comic Sans MS" pitchFamily="66" charset="0"/>
              </a:rPr>
              <a:t>çizimli ve şekilli sorulardan muaf </a:t>
            </a:r>
            <a:r>
              <a:rPr lang="tr-TR" sz="3100" dirty="0">
                <a:solidFill>
                  <a:srgbClr val="FF33CC"/>
                </a:solidFill>
                <a:latin typeface="Comic Sans MS" pitchFamily="66" charset="0"/>
              </a:rPr>
              <a:t>tutulurlar. </a:t>
            </a:r>
            <a:r>
              <a:rPr lang="tr-TR" sz="2800" dirty="0">
                <a:solidFill>
                  <a:srgbClr val="FF33CC"/>
                </a:solidFill>
                <a:latin typeface="Comic Sans MS" pitchFamily="66" charset="0"/>
              </a:rPr>
              <a:t/>
            </a:r>
            <a:br>
              <a:rPr lang="tr-TR" sz="2800" dirty="0">
                <a:solidFill>
                  <a:srgbClr val="FF33CC"/>
                </a:solidFill>
                <a:latin typeface="Comic Sans MS" pitchFamily="66" charset="0"/>
              </a:rPr>
            </a:br>
            <a:endParaRPr lang="tr-TR" sz="2800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32772" name="Picture 4" descr="nullvs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1647825" cy="1619250"/>
          </a:xfrm>
          <a:prstGeom prst="rect">
            <a:avLst/>
          </a:prstGeom>
          <a:noFill/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877050" y="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/>
          <a:lstStyle/>
          <a:p>
            <a:endParaRPr lang="tr-T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877050" y="188913"/>
            <a:ext cx="1295400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/>
          <a:lstStyle/>
          <a:p>
            <a:endParaRPr lang="tr-T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243888" y="0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07223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None/>
            </a:pPr>
            <a:endParaRPr lang="tr-TR" dirty="0" smtClean="0"/>
          </a:p>
          <a:p>
            <a:pPr algn="just">
              <a:buFont typeface="Arial" pitchFamily="34" charset="0"/>
              <a:buNone/>
            </a:pPr>
            <a:r>
              <a:rPr lang="tr-TR" sz="4300" u="sng" dirty="0" smtClean="0"/>
              <a:t>Özel eğitime ihtiyacı olan bireylerin </a:t>
            </a:r>
            <a:r>
              <a:rPr lang="tr-TR" sz="4300" dirty="0" smtClean="0"/>
              <a:t>eğitim ihtiyaçlarını karşılamak için özel olarak yetiştirilmiş personel, geliştirilmiş eğitim programları ve yöntemleri ile onların özür ve özelliklerine uygun ortamlarda sürdürülen eğitime </a:t>
            </a:r>
            <a:r>
              <a:rPr lang="tr-TR" sz="4300" i="1" u="sng" dirty="0" smtClean="0">
                <a:solidFill>
                  <a:schemeClr val="bg2">
                    <a:lumMod val="10000"/>
                  </a:schemeClr>
                </a:solidFill>
              </a:rPr>
              <a:t>"özel eğitim" </a:t>
            </a:r>
            <a:r>
              <a:rPr lang="tr-TR" sz="4300" dirty="0" smtClean="0"/>
              <a:t>denir.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74638"/>
            <a:ext cx="5338762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rgbClr val="FF0000"/>
                </a:solidFill>
                <a:latin typeface="Comic Sans MS" pitchFamily="66" charset="0"/>
              </a:rPr>
              <a:t>İşitme Yetersizliği Olan Öğrencilere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844675"/>
            <a:ext cx="6275388" cy="4530725"/>
          </a:xfrm>
        </p:spPr>
        <p:txBody>
          <a:bodyPr/>
          <a:lstStyle/>
          <a:p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İstekleri doğrultusunda, yabancı dil programlarının bazı konularından veya tamamından muaf tutulurlar. </a:t>
            </a:r>
          </a:p>
          <a:p>
            <a:r>
              <a:rPr lang="tr-TR" dirty="0">
                <a:solidFill>
                  <a:srgbClr val="006666"/>
                </a:solidFill>
                <a:latin typeface="Comic Sans MS" pitchFamily="66" charset="0"/>
              </a:rPr>
              <a:t>Bu öğrencilerin başarıları yazılı sınavlar, ödevler ve projelerle değerlendirilir. </a:t>
            </a:r>
          </a:p>
        </p:txBody>
      </p:sp>
      <p:pic>
        <p:nvPicPr>
          <p:cNvPr id="33796" name="Picture 4" descr="cp-announce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2890837" cy="3082925"/>
          </a:xfrm>
        </p:spPr>
        <p:txBody>
          <a:bodyPr/>
          <a:lstStyle/>
          <a:p>
            <a:r>
              <a:rPr lang="tr-TR" sz="3200">
                <a:solidFill>
                  <a:srgbClr val="0000FF"/>
                </a:solidFill>
                <a:latin typeface="Comic Sans MS" pitchFamily="66" charset="0"/>
              </a:rPr>
              <a:t>Ortopedik Yetersizliği Olan Öğrenciler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57563"/>
            <a:ext cx="8229600" cy="2836862"/>
          </a:xfrm>
        </p:spPr>
        <p:txBody>
          <a:bodyPr/>
          <a:lstStyle/>
          <a:p>
            <a:r>
              <a:rPr lang="tr-TR" u="sng" dirty="0">
                <a:latin typeface="Comic Sans MS" pitchFamily="66" charset="0"/>
              </a:rPr>
              <a:t>Yazmada güçlük çektiği belirlenenler sözlü olarak değerlendirilir. </a:t>
            </a:r>
          </a:p>
          <a:p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Sinir sisteminin zedelenmesi ile ortaya çıkan yetersizliği olanlar ise, çoktan seçmeli testler ile değerlendirilebilir. </a:t>
            </a:r>
          </a:p>
        </p:txBody>
      </p:sp>
      <p:pic>
        <p:nvPicPr>
          <p:cNvPr id="34820" name="Picture 4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76250"/>
            <a:ext cx="5435600" cy="2881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>
                <a:solidFill>
                  <a:srgbClr val="FF0000"/>
                </a:solidFill>
                <a:latin typeface="Comic Sans MS" pitchFamily="66" charset="0"/>
              </a:rPr>
              <a:t>Dil ve Konuşma Güçlüğü Olan Öğrencilerin Değerlendirilmesinde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35250"/>
            <a:ext cx="4038600" cy="1827213"/>
          </a:xfrm>
        </p:spPr>
        <p:txBody>
          <a:bodyPr/>
          <a:lstStyle/>
          <a:p>
            <a:r>
              <a:rPr lang="tr-TR" sz="2800">
                <a:solidFill>
                  <a:srgbClr val="0000FF"/>
                </a:solidFill>
                <a:latin typeface="Comic Sans MS" pitchFamily="66" charset="0"/>
              </a:rPr>
              <a:t>Yazılı sınavlar, ödevler ve projeler dikkate alınır.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01825"/>
          <a:ext cx="4038600" cy="3922713"/>
        </p:xfrm>
        <a:graphic>
          <a:graphicData uri="http://schemas.openxmlformats.org/presentationml/2006/ole">
            <p:oleObj spid="_x0000_s29698" name="Klip" r:id="rId4" imgW="6131520" imgH="59605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0000FF"/>
                </a:solidFill>
                <a:latin typeface="Comic Sans MS" pitchFamily="66" charset="0"/>
              </a:rPr>
              <a:t>Özel Öğrenme Güçlüğü Olan Öğrenciler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Güçlükten etkilenme durumlarına göre </a:t>
            </a:r>
            <a:r>
              <a:rPr lang="tr-TR" u="sng" dirty="0">
                <a:latin typeface="Comic Sans MS" pitchFamily="66" charset="0"/>
              </a:rPr>
              <a:t>yazılı sınav veya sözlü </a:t>
            </a:r>
            <a:r>
              <a:rPr lang="tr-TR" u="sng" dirty="0" smtClean="0">
                <a:latin typeface="Comic Sans MS" pitchFamily="66" charset="0"/>
              </a:rPr>
              <a:t>değerlendirmeleri uygulanır.</a:t>
            </a:r>
            <a:endParaRPr lang="tr-TR" u="sng" dirty="0">
              <a:latin typeface="Comic Sans MS" pitchFamily="66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3810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err="1">
                <a:solidFill>
                  <a:srgbClr val="0000FF"/>
                </a:solidFill>
                <a:latin typeface="Comic Sans MS" pitchFamily="66" charset="0"/>
              </a:rPr>
              <a:t>Hiperaktivite</a:t>
            </a:r>
            <a:r>
              <a:rPr lang="tr-TR" sz="4000" dirty="0">
                <a:solidFill>
                  <a:srgbClr val="0000FF"/>
                </a:solidFill>
                <a:latin typeface="Comic Sans MS" pitchFamily="66" charset="0"/>
              </a:rPr>
              <a:t> ve Dikkat Yetersizliği Olan Öğrencilerin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628775"/>
            <a:ext cx="4032250" cy="3600450"/>
          </a:xfrm>
          <a:noFill/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Bu özellikleri göz önüne alınarak, </a:t>
            </a:r>
            <a:r>
              <a:rPr lang="tr-TR" u="sng" dirty="0">
                <a:latin typeface="Comic Sans MS" pitchFamily="66" charset="0"/>
              </a:rPr>
              <a:t>kısa yanıtlı ve az sorulu yazılı sınavlar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, ödevler ve projelerle değerlendirilirler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0825" y="1916113"/>
          <a:ext cx="4392613" cy="2735262"/>
        </p:xfrm>
        <a:graphic>
          <a:graphicData uri="http://schemas.openxmlformats.org/presentationml/2006/ole">
            <p:oleObj spid="_x0000_s30722" name="Klip" r:id="rId4" imgW="3138840" imgH="1337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  <a:defRPr/>
            </a:pPr>
            <a:r>
              <a:rPr lang="tr-TR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BEP </a:t>
            </a:r>
            <a:r>
              <a:rPr lang="tr-TR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Nedir ?</a:t>
            </a:r>
          </a:p>
        </p:txBody>
      </p:sp>
      <p:pic>
        <p:nvPicPr>
          <p:cNvPr id="5" name="Picture 2" descr="BS0206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34"/>
            <a:ext cx="31242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4668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/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6000" b="1" dirty="0" smtClean="0">
                <a:solidFill>
                  <a:srgbClr val="FF0000"/>
                </a:solidFill>
              </a:rPr>
              <a:t/>
            </a:r>
            <a:br>
              <a:rPr lang="tr-TR" sz="6000" b="1" dirty="0" smtClean="0">
                <a:solidFill>
                  <a:srgbClr val="FF0000"/>
                </a:solidFill>
              </a:rPr>
            </a:br>
            <a:r>
              <a:rPr lang="tr-TR" sz="6000" b="1" dirty="0" smtClean="0">
                <a:solidFill>
                  <a:srgbClr val="FF0000"/>
                </a:solidFill>
              </a:rPr>
              <a:t>BEP</a:t>
            </a: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r-TR" sz="6000" b="1" dirty="0" smtClean="0">
                <a:solidFill>
                  <a:srgbClr val="FF0000"/>
                </a:solidFill>
              </a:rPr>
              <a:t>Hazırlamak Yasal Olarak Zorunlu mudur ?</a:t>
            </a:r>
            <a:br>
              <a:rPr lang="tr-TR" sz="6000" b="1" dirty="0" smtClean="0">
                <a:solidFill>
                  <a:srgbClr val="FF0000"/>
                </a:solidFill>
              </a:rPr>
            </a:br>
            <a:endParaRPr lang="tr-TR" sz="4000" b="1" dirty="0" smtClean="0">
              <a:solidFill>
                <a:srgbClr val="FF0000"/>
              </a:solidFill>
            </a:endParaRPr>
          </a:p>
        </p:txBody>
      </p:sp>
      <p:pic>
        <p:nvPicPr>
          <p:cNvPr id="59395" name="Picture 3" descr="BS00285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3929066"/>
            <a:ext cx="2322512" cy="225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39750" y="1196975"/>
            <a:ext cx="800735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buSzPct val="120000"/>
              <a:defRPr/>
            </a:pPr>
            <a:r>
              <a:rPr lang="tr-TR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573 Sayılı Özel Eğitim hakkında kanun hükmünde kararnamenin 4. Madde ( f ) bendinde, “ Özel eğitim gerektiren bireyler için </a:t>
            </a:r>
            <a:r>
              <a:rPr lang="tr-TR" sz="3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BEP’in</a:t>
            </a:r>
            <a:r>
              <a:rPr lang="tr-TR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geliştirilmesi ve eğitim programlarının bireyselleştirilerek uygulanması esastır.”  diyerek ,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BEP’i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yasal olarak zorunlu hale getirmiştir.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tr-TR" sz="7200" b="1" dirty="0" smtClean="0">
                <a:solidFill>
                  <a:schemeClr val="accent6">
                    <a:lumMod val="75000"/>
                  </a:schemeClr>
                </a:solidFill>
              </a:rPr>
              <a:t>Kimin İçin</a:t>
            </a:r>
            <a:r>
              <a:rPr lang="tr-TR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r-TR" sz="7200" b="1" dirty="0" smtClean="0">
                <a:solidFill>
                  <a:schemeClr val="accent6">
                    <a:lumMod val="75000"/>
                  </a:schemeClr>
                </a:solidFill>
              </a:rPr>
              <a:t>BEP ?</a:t>
            </a:r>
            <a:br>
              <a:rPr lang="tr-TR" sz="7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tr-TR" sz="7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9" name="Picture 3" descr="BD00028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00" y="2270125"/>
            <a:ext cx="4587875" cy="3394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0"/>
            <a:ext cx="533893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</a:t>
            </a:r>
            <a:endParaRPr lang="en-US" sz="66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Blip>
                <a:blip r:embed="rId2"/>
              </a:buBlip>
            </a:pPr>
            <a:r>
              <a:rPr lang="tr-TR" sz="2800" dirty="0" smtClean="0"/>
              <a:t>Özel eğitime ihtiyacı olan çocuklara sunulur,</a:t>
            </a:r>
          </a:p>
          <a:p>
            <a:pPr>
              <a:buFont typeface="Arial" pitchFamily="34" charset="0"/>
              <a:buBlip>
                <a:blip r:embed="rId2"/>
              </a:buBlip>
            </a:pPr>
            <a:endParaRPr lang="tr-TR" sz="28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tr-TR" sz="2800" dirty="0" smtClean="0"/>
              <a:t>Üstün yetenekli olanları yetenekleri doğrultusunda en üst düzeye çıkmasını sağlar,</a:t>
            </a:r>
          </a:p>
          <a:p>
            <a:pPr>
              <a:buFont typeface="Arial" pitchFamily="34" charset="0"/>
              <a:buBlip>
                <a:blip r:embed="rId2"/>
              </a:buBlip>
            </a:pPr>
            <a:endParaRPr lang="tr-TR" sz="28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tr-TR" sz="2800" dirty="0" smtClean="0"/>
              <a:t>Yetersizliği engele dönüştürmeyi önler, </a:t>
            </a:r>
          </a:p>
          <a:p>
            <a:pPr>
              <a:buFont typeface="Arial" pitchFamily="34" charset="0"/>
              <a:buBlip>
                <a:blip r:embed="rId2"/>
              </a:buBlip>
            </a:pPr>
            <a:endParaRPr lang="tr-TR" sz="28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tr-TR" sz="2800" dirty="0" smtClean="0"/>
              <a:t>Engelli bireyi kendine yeterli hale getirir,</a:t>
            </a:r>
          </a:p>
          <a:p>
            <a:pPr>
              <a:buFont typeface="Arial" pitchFamily="34" charset="0"/>
              <a:buBlip>
                <a:blip r:embed="rId2"/>
              </a:buBlip>
            </a:pPr>
            <a:endParaRPr lang="tr-TR" sz="28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tr-TR" sz="2800" dirty="0" smtClean="0"/>
              <a:t>Topluma kaynaşmasını ve bağımsız, üretici bireyler olmasını destekleyecek becerilerle donatır.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5" name="Picture 3" descr="C:\Documents and Settings\Administrator\Desktop\special_ed_logotype-2008.jpg"/>
          <p:cNvPicPr>
            <a:picLocks noChangeAspect="1" noChangeArrowheads="1"/>
          </p:cNvPicPr>
          <p:nvPr/>
        </p:nvPicPr>
        <p:blipFill>
          <a:blip r:embed="rId4" cstate="print"/>
          <a:srcRect b="40540"/>
          <a:stretch>
            <a:fillRect/>
          </a:stretch>
        </p:blipFill>
        <p:spPr bwMode="auto">
          <a:xfrm>
            <a:off x="0" y="0"/>
            <a:ext cx="3707904" cy="103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etin kutusu 5"/>
          <p:cNvSpPr txBox="1">
            <a:spLocks noChangeArrowheads="1"/>
          </p:cNvSpPr>
          <p:nvPr/>
        </p:nvSpPr>
        <p:spPr bwMode="auto">
          <a:xfrm>
            <a:off x="423862" y="6124576"/>
            <a:ext cx="8253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SUNU İÇERİĞİ VEYA BAŞLIĞI BURAYA GİRİLECEK SUNU İÇERİĞİ VEYA BAŞLIĞI BURAYA</a:t>
            </a:r>
          </a:p>
        </p:txBody>
      </p:sp>
      <p:sp>
        <p:nvSpPr>
          <p:cNvPr id="9219" name="5 Dikdörtgen"/>
          <p:cNvSpPr>
            <a:spLocks noChangeArrowheads="1"/>
          </p:cNvSpPr>
          <p:nvPr/>
        </p:nvSpPr>
        <p:spPr bwMode="auto">
          <a:xfrm>
            <a:off x="357158" y="214290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5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KİMLERE BEP </a:t>
            </a:r>
            <a:r>
              <a:rPr lang="tr-TR" altLang="tr-TR" sz="5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HAZIRLANIR? </a:t>
            </a:r>
            <a:endParaRPr lang="tr-TR" altLang="tr-TR" sz="5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20" name="7 Dikdörtgen"/>
          <p:cNvSpPr>
            <a:spLocks noChangeArrowheads="1"/>
          </p:cNvSpPr>
          <p:nvPr/>
        </p:nvSpPr>
        <p:spPr bwMode="auto">
          <a:xfrm>
            <a:off x="496491" y="1730376"/>
            <a:ext cx="79426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altLang="tr-TR" sz="3200" dirty="0">
                <a:latin typeface="Calibri" pitchFamily="34" charset="0"/>
                <a:cs typeface="Arial" pitchFamily="34" charset="0"/>
              </a:rPr>
              <a:t>Zihinsel yetersizliği olan </a:t>
            </a:r>
            <a:r>
              <a:rPr lang="tr-TR" altLang="tr-TR" sz="3200" dirty="0" smtClean="0">
                <a:latin typeface="Calibri" pitchFamily="34" charset="0"/>
                <a:cs typeface="Arial" pitchFamily="34" charset="0"/>
              </a:rPr>
              <a:t>bireylere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tr-TR" altLang="tr-TR" sz="3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altLang="tr-TR" sz="3200" dirty="0">
                <a:latin typeface="Calibri" pitchFamily="34" charset="0"/>
                <a:cs typeface="Arial" pitchFamily="34" charset="0"/>
              </a:rPr>
              <a:t>Görme yetersizliği olan bireylere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tr-TR" altLang="tr-TR" sz="3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altLang="tr-TR" sz="3200" dirty="0">
                <a:latin typeface="Calibri" pitchFamily="34" charset="0"/>
                <a:cs typeface="Arial" pitchFamily="34" charset="0"/>
              </a:rPr>
              <a:t>Bedensel yetersizliği olan  bireylere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tr-TR" altLang="tr-TR" sz="3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altLang="tr-TR" sz="3200" dirty="0">
                <a:latin typeface="Calibri" pitchFamily="34" charset="0"/>
                <a:cs typeface="Arial" pitchFamily="34" charset="0"/>
              </a:rPr>
              <a:t>Otistik yetersizliği olan bireylere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tr-TR" altLang="tr-TR" sz="3200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altLang="tr-TR" sz="3200" dirty="0">
                <a:latin typeface="Calibri" pitchFamily="34" charset="0"/>
                <a:cs typeface="Arial" pitchFamily="34" charset="0"/>
              </a:rPr>
              <a:t>Dikkat eksikliği ve </a:t>
            </a:r>
            <a:r>
              <a:rPr lang="tr-TR" altLang="tr-TR" sz="3200" dirty="0" err="1">
                <a:latin typeface="Calibri" pitchFamily="34" charset="0"/>
                <a:cs typeface="Arial" pitchFamily="34" charset="0"/>
              </a:rPr>
              <a:t>hiperaktivite</a:t>
            </a:r>
            <a:r>
              <a:rPr lang="tr-TR" altLang="tr-TR" sz="3200" dirty="0">
                <a:latin typeface="Calibri" pitchFamily="34" charset="0"/>
                <a:cs typeface="Arial" pitchFamily="34" charset="0"/>
              </a:rPr>
              <a:t> bozukluğu  olan   bireylere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Dikdörtgen"/>
          <p:cNvSpPr>
            <a:spLocks noChangeArrowheads="1"/>
          </p:cNvSpPr>
          <p:nvPr/>
        </p:nvSpPr>
        <p:spPr bwMode="auto">
          <a:xfrm>
            <a:off x="1195387" y="1014413"/>
            <a:ext cx="66722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Char char="•"/>
            </a:pPr>
            <a:r>
              <a:rPr lang="tr-TR" altLang="tr-TR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İşitme yetersizliği olan   bireylere</a:t>
            </a:r>
          </a:p>
          <a:p>
            <a:pPr algn="ctr" eaLnBrk="1" hangingPunct="1"/>
            <a:endParaRPr lang="tr-TR" altLang="tr-TR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tr-TR" altLang="tr-TR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Dil problemi olan bireylere</a:t>
            </a:r>
          </a:p>
          <a:p>
            <a:pPr algn="ctr" eaLnBrk="1" hangingPunct="1"/>
            <a:endParaRPr lang="tr-TR" altLang="tr-TR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tr-TR" altLang="tr-TR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Özel öğrenme güçlü olan bireylere</a:t>
            </a:r>
          </a:p>
          <a:p>
            <a:pPr algn="ctr" eaLnBrk="1" hangingPunct="1"/>
            <a:endParaRPr lang="tr-TR" altLang="tr-TR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tr-TR" altLang="tr-TR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Üstün yetenekli olan bireylere </a:t>
            </a:r>
          </a:p>
          <a:p>
            <a:pPr algn="ctr" eaLnBrk="1" hangingPunct="1"/>
            <a:endParaRPr lang="tr-TR" altLang="tr-TR" sz="36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/>
            <a:r>
              <a:rPr lang="tr-TR" altLang="tr-TR" sz="3600" b="1" dirty="0" smtClean="0">
                <a:latin typeface="Calibri" pitchFamily="34" charset="0"/>
                <a:cs typeface="Arial" pitchFamily="34" charset="0"/>
              </a:rPr>
              <a:t>BEP </a:t>
            </a:r>
            <a:r>
              <a:rPr lang="tr-TR" altLang="tr-TR" sz="3600" b="1" dirty="0">
                <a:latin typeface="Calibri" pitchFamily="34" charset="0"/>
                <a:cs typeface="Arial" pitchFamily="34" charset="0"/>
              </a:rPr>
              <a:t>hazırlanır.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611188" y="2420938"/>
            <a:ext cx="8015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r-TR" sz="6000" b="1" dirty="0">
                <a:solidFill>
                  <a:srgbClr val="C00000"/>
                </a:solidFill>
                <a:latin typeface="Arial" pitchFamily="34" charset="0"/>
              </a:rPr>
              <a:t>BEP</a:t>
            </a:r>
          </a:p>
          <a:p>
            <a:pPr algn="ctr"/>
            <a:r>
              <a:rPr lang="tr-TR" sz="6000" b="1" dirty="0">
                <a:solidFill>
                  <a:srgbClr val="C00000"/>
                </a:solidFill>
                <a:latin typeface="Arial" pitchFamily="34" charset="0"/>
              </a:rPr>
              <a:t> NASIL HAZIRLANIR?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Dikdörtgen"/>
          <p:cNvSpPr>
            <a:spLocks noChangeArrowheads="1"/>
          </p:cNvSpPr>
          <p:nvPr/>
        </p:nvSpPr>
        <p:spPr bwMode="auto">
          <a:xfrm>
            <a:off x="642910" y="500042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6000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BEP’ TE </a:t>
            </a:r>
            <a:r>
              <a:rPr lang="tr-TR" altLang="tr-TR" sz="6000" b="1" dirty="0" smtClean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 NELER </a:t>
            </a:r>
            <a:r>
              <a:rPr lang="tr-TR" altLang="tr-TR" sz="6000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OLMALI?</a:t>
            </a:r>
            <a:endParaRPr lang="tr-TR" altLang="tr-TR" sz="6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267" name="6 Dikdörtgen"/>
          <p:cNvSpPr>
            <a:spLocks noChangeArrowheads="1"/>
          </p:cNvSpPr>
          <p:nvPr/>
        </p:nvSpPr>
        <p:spPr bwMode="auto">
          <a:xfrm>
            <a:off x="642910" y="1500174"/>
            <a:ext cx="75724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Öğrenci  performansı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Uzun dönemli amaç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Kısa dönemli amaç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Araç gereçler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Yöntem ve teknikler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Zaman ve ortam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3200" b="1" dirty="0">
                <a:latin typeface="Calibri" pitchFamily="34" charset="0"/>
                <a:cs typeface="Arial" pitchFamily="34" charset="0"/>
              </a:rPr>
              <a:t>Değerlendirme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57163" y="2562225"/>
            <a:ext cx="89178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tr-TR" sz="5400" b="1" dirty="0">
                <a:solidFill>
                  <a:srgbClr val="C00000"/>
                </a:solidFill>
                <a:latin typeface="Arial" pitchFamily="34" charset="0"/>
              </a:rPr>
              <a:t>BEP HAZIRLAYACAK</a:t>
            </a:r>
          </a:p>
          <a:p>
            <a:pPr marL="342900" indent="-342900" algn="ctr"/>
            <a:r>
              <a:rPr lang="tr-TR" sz="5400" b="1" dirty="0">
                <a:solidFill>
                  <a:srgbClr val="C00000"/>
                </a:solidFill>
                <a:latin typeface="Arial" pitchFamily="34" charset="0"/>
              </a:rPr>
              <a:t> EKİBİN OLUŞTURULMASI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6600" dirty="0" smtClean="0">
                <a:solidFill>
                  <a:srgbClr val="FF6600"/>
                </a:solidFill>
              </a:rPr>
              <a:t>     </a:t>
            </a:r>
            <a:r>
              <a:rPr lang="tr-TR" sz="6600" dirty="0" err="1" smtClean="0">
                <a:solidFill>
                  <a:srgbClr val="FF6600"/>
                </a:solidFill>
              </a:rPr>
              <a:t>BEP’i</a:t>
            </a:r>
            <a:r>
              <a:rPr lang="tr-TR" sz="6600" dirty="0" smtClean="0">
                <a:solidFill>
                  <a:srgbClr val="FF6600"/>
                </a:solidFill>
              </a:rPr>
              <a:t> </a:t>
            </a:r>
            <a:r>
              <a:rPr lang="tr-TR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Kim Hazırlar ?</a:t>
            </a:r>
            <a:br>
              <a:rPr lang="tr-TR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tr-TR" sz="6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43" name="Picture 3" descr="PE01561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6150" y="2468563"/>
            <a:ext cx="4710113" cy="2987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79388" y="404813"/>
            <a:ext cx="8713787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latin typeface="Arial" pitchFamily="34" charset="0"/>
              </a:rPr>
              <a:t>Özel eğitim ve kaynaştırma uygulamaları yapılan okul ve kurumlarda, özel eğitime ihtiyacı olan bireyler için, </a:t>
            </a:r>
            <a:r>
              <a:rPr lang="tr-TR" sz="3600" dirty="0" err="1">
                <a:latin typeface="Arial" pitchFamily="34" charset="0"/>
              </a:rPr>
              <a:t>BEP’in</a:t>
            </a:r>
            <a:r>
              <a:rPr lang="tr-TR" sz="3600" dirty="0">
                <a:latin typeface="Arial" pitchFamily="34" charset="0"/>
              </a:rPr>
              <a:t> geliştirilmesi, uygulanması, izlenmesi ve değerlendirilmesi amacıyla </a:t>
            </a:r>
            <a:r>
              <a:rPr lang="tr-TR" sz="3600" u="sng" dirty="0">
                <a:solidFill>
                  <a:srgbClr val="C00000"/>
                </a:solidFill>
                <a:latin typeface="Arial" pitchFamily="34" charset="0"/>
              </a:rPr>
              <a:t>“BEP Geliştirme Birimi” </a:t>
            </a:r>
            <a:r>
              <a:rPr lang="tr-TR" sz="3600" dirty="0">
                <a:latin typeface="Arial" pitchFamily="34" charset="0"/>
              </a:rPr>
              <a:t>oluşturulur. Bu birimlerin, yakın çevrelerinde birim kurulamayan kurumlardaki özel eğitime ihtiyacı olan bireylere de destek eğitim vermesi için hizmet alanları özel eğitim hizmetleri kurulu tarafından belirlenir.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50825" y="0"/>
            <a:ext cx="8424863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C99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tr-TR" sz="2800" b="1" dirty="0" err="1">
                <a:solidFill>
                  <a:srgbClr val="CC99FF"/>
                </a:solidFill>
                <a:latin typeface="Arial" pitchFamily="34" charset="0"/>
              </a:rPr>
              <a:t>BEP’i</a:t>
            </a:r>
            <a:r>
              <a:rPr lang="tr-TR" sz="2800" b="1" dirty="0">
                <a:solidFill>
                  <a:srgbClr val="CC99FF"/>
                </a:solidFill>
                <a:latin typeface="Arial" pitchFamily="34" charset="0"/>
              </a:rPr>
              <a:t> “BEP Geliştirme Birimi” hazırlar.</a:t>
            </a:r>
          </a:p>
          <a:p>
            <a:r>
              <a:rPr lang="tr-TR" sz="2800" b="1" u="sng" dirty="0">
                <a:solidFill>
                  <a:srgbClr val="C00000"/>
                </a:solidFill>
                <a:latin typeface="Arial" pitchFamily="34" charset="0"/>
              </a:rPr>
              <a:t>Kurum müdürü veya görevlendireceği müdür yardımcısının başkanlığında,</a:t>
            </a:r>
          </a:p>
          <a:p>
            <a:r>
              <a:rPr lang="tr-TR" sz="2800" b="1" dirty="0">
                <a:latin typeface="Arial" pitchFamily="34" charset="0"/>
              </a:rPr>
              <a:t>1-Gezerek özel eğitim görevi verilen öğretmen, </a:t>
            </a:r>
          </a:p>
          <a:p>
            <a:r>
              <a:rPr lang="tr-TR" sz="2800" b="1" dirty="0">
                <a:solidFill>
                  <a:srgbClr val="0099CC"/>
                </a:solidFill>
                <a:latin typeface="Arial" pitchFamily="34" charset="0"/>
              </a:rPr>
              <a:t>2-Aile,</a:t>
            </a:r>
            <a:r>
              <a:rPr lang="tr-TR" sz="2800" b="1" dirty="0">
                <a:latin typeface="Arial" pitchFamily="34" charset="0"/>
              </a:rPr>
              <a:t> </a:t>
            </a:r>
          </a:p>
          <a:p>
            <a:r>
              <a:rPr lang="tr-TR" sz="2800" b="1" dirty="0">
                <a:solidFill>
                  <a:srgbClr val="FF6600"/>
                </a:solidFill>
                <a:latin typeface="Arial" pitchFamily="34" charset="0"/>
              </a:rPr>
              <a:t>3-Özel eğitime ihtiyacı olan öğrenci,</a:t>
            </a:r>
          </a:p>
          <a:p>
            <a:r>
              <a:rPr lang="tr-TR" sz="2800" b="1" dirty="0">
                <a:solidFill>
                  <a:srgbClr val="0099CC"/>
                </a:solidFill>
                <a:latin typeface="Arial" pitchFamily="34" charset="0"/>
              </a:rPr>
              <a:t>4-Rehber öğretmen-psikolojik danışman,</a:t>
            </a:r>
            <a:r>
              <a:rPr lang="tr-TR" sz="2800" b="1" dirty="0">
                <a:latin typeface="Arial" pitchFamily="34" charset="0"/>
              </a:rPr>
              <a:t> </a:t>
            </a:r>
          </a:p>
          <a:p>
            <a:r>
              <a:rPr lang="tr-TR" sz="2800" b="1" dirty="0">
                <a:solidFill>
                  <a:srgbClr val="00CCFF"/>
                </a:solidFill>
                <a:latin typeface="Arial" pitchFamily="34" charset="0"/>
              </a:rPr>
              <a:t>Eğitim programları hazırlamakla görevli öğretmen,</a:t>
            </a:r>
          </a:p>
          <a:p>
            <a:r>
              <a:rPr lang="tr-TR" sz="2800" b="1" dirty="0">
                <a:solidFill>
                  <a:schemeClr val="accent2"/>
                </a:solidFill>
                <a:latin typeface="Arial" pitchFamily="34" charset="0"/>
              </a:rPr>
              <a:t>5-Özel eğitime ihtiyacı olan öğrencinin sınıf öğretmeni veya hazırlanan programın içeriğine uygun branş öğretmeni,</a:t>
            </a:r>
          </a:p>
          <a:p>
            <a:r>
              <a:rPr lang="tr-TR" sz="2800" b="1" dirty="0">
                <a:solidFill>
                  <a:schemeClr val="folHlink"/>
                </a:solidFill>
                <a:latin typeface="Arial" pitchFamily="34" charset="0"/>
              </a:rPr>
              <a:t>6-Gerektiğinde izleme tanılama ve değerlendirme</a:t>
            </a:r>
          </a:p>
          <a:p>
            <a:r>
              <a:rPr lang="tr-TR" sz="2800" b="1" dirty="0">
                <a:solidFill>
                  <a:schemeClr val="folHlink"/>
                </a:solidFill>
                <a:latin typeface="Arial" pitchFamily="34" charset="0"/>
              </a:rPr>
              <a:t>ekibinden görevli bir kişiden oluşur.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5400" dirty="0" smtClean="0"/>
          </a:p>
        </p:txBody>
      </p:sp>
      <p:pic>
        <p:nvPicPr>
          <p:cNvPr id="5123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08050"/>
            <a:ext cx="8569325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İçerik Yer Tutucusu"/>
          <p:cNvSpPr>
            <a:spLocks noGrp="1"/>
          </p:cNvSpPr>
          <p:nvPr>
            <p:ph idx="1"/>
          </p:nvPr>
        </p:nvSpPr>
        <p:spPr>
          <a:xfrm>
            <a:off x="871538" y="2205038"/>
            <a:ext cx="7408862" cy="3921125"/>
          </a:xfrm>
        </p:spPr>
        <p:txBody>
          <a:bodyPr/>
          <a:lstStyle/>
          <a:p>
            <a:pPr eaLnBrk="1" hangingPunct="1"/>
            <a:r>
              <a:rPr lang="tr-TR" altLang="tr-TR" sz="2800" b="1" i="1" smtClean="0"/>
              <a:t>Eğitimleri sırasında desteklenmesi gereken öğrencilere (</a:t>
            </a:r>
            <a:r>
              <a:rPr lang="tr-TR" altLang="tr-TR" sz="2800" b="1" i="1" smtClean="0">
                <a:solidFill>
                  <a:srgbClr val="FF0000"/>
                </a:solidFill>
              </a:rPr>
              <a:t>yetersizlikten etkilenmiş ya da özel yetenekli öğrencilere</a:t>
            </a:r>
            <a:r>
              <a:rPr lang="tr-TR" altLang="tr-TR" sz="2800" b="1" i="1" smtClean="0"/>
              <a:t>) sunulan bir eğitim olanağıdır.</a:t>
            </a:r>
            <a:r>
              <a:rPr lang="tr-TR" altLang="tr-TR" sz="2800" i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mtClean="0"/>
          </a:p>
        </p:txBody>
      </p:sp>
      <p:sp>
        <p:nvSpPr>
          <p:cNvPr id="1024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DESTEK EĞİTİM UYGULAMASI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Sony\Desktop\2017-2018 YIL SONU EVRAKLARI\engelli-olmak-karikaturu-cem-is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77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36912"/>
            <a:ext cx="4032448" cy="3096344"/>
          </a:xfrm>
          <a:effectLst>
            <a:softEdge rad="1125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DESTEK EĞİTİM UYGULAMASININ AMACI NEDİR ???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İçerik Yer Tutucusu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2625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tr-TR" altLang="tr-TR" smtClean="0"/>
              <a:t>Kaynaştırma öğrencisinin ihtiyaç duyduğu alan veya alanlarda destek eğitim sağlayarak öğrencinin </a:t>
            </a:r>
            <a:r>
              <a:rPr lang="tr-TR" altLang="tr-TR" smtClean="0">
                <a:solidFill>
                  <a:srgbClr val="FF0000"/>
                </a:solidFill>
              </a:rPr>
              <a:t>o alanla (dersle) ilgili olarak </a:t>
            </a:r>
            <a:r>
              <a:rPr lang="tr-TR" altLang="tr-TR" smtClean="0"/>
              <a:t>kapasitesi doğrultusunda başarabileceği en </a:t>
            </a:r>
            <a:r>
              <a:rPr lang="tr-TR" altLang="tr-TR" smtClean="0">
                <a:solidFill>
                  <a:srgbClr val="FF0000"/>
                </a:solidFill>
              </a:rPr>
              <a:t>üst düzeye gelmesini </a:t>
            </a:r>
            <a:r>
              <a:rPr lang="tr-TR" altLang="tr-TR" smtClean="0"/>
              <a:t>sağlamaktır.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Destek eğitim uygulamasında amaç;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827088" y="1341438"/>
            <a:ext cx="8107362" cy="5040312"/>
          </a:xfrm>
        </p:spPr>
        <p:txBody>
          <a:bodyPr>
            <a:normAutofit/>
          </a:bodyPr>
          <a:lstStyle/>
          <a:p>
            <a:pPr marL="0" indent="0" eaLnBrk="1" hangingPunct="1">
              <a:buFont typeface="Symbol" pitchFamily="18" charset="2"/>
              <a:buNone/>
              <a:defRPr/>
            </a:pPr>
            <a:r>
              <a:rPr lang="tr-TR" altLang="tr-TR" sz="2200" dirty="0" smtClean="0">
                <a:solidFill>
                  <a:srgbClr val="FF0000"/>
                </a:solidFill>
              </a:rPr>
              <a:t>Özel eğitim öğrencisi: </a:t>
            </a:r>
          </a:p>
          <a:p>
            <a:pPr eaLnBrk="1" hangingPunct="1">
              <a:defRPr/>
            </a:pPr>
            <a:r>
              <a:rPr lang="tr-TR" altLang="tr-TR" sz="2200" dirty="0" smtClean="0"/>
              <a:t>Özel eğitim ihtiyacı olan öğrenci sınıf ortamında takip edemediği ve katılamadığı amaçlar yerine, </a:t>
            </a:r>
            <a:r>
              <a:rPr lang="tr-TR" altLang="tr-TR" sz="2200" dirty="0" smtClean="0">
                <a:solidFill>
                  <a:srgbClr val="FF0000"/>
                </a:solidFill>
              </a:rPr>
              <a:t>öğrencinin gereksinimi olan amaçlar </a:t>
            </a:r>
            <a:r>
              <a:rPr lang="tr-TR" altLang="tr-TR" sz="2200" dirty="0" smtClean="0"/>
              <a:t>çalışılarak işlevsel eğitim almış olur.</a:t>
            </a:r>
          </a:p>
          <a:p>
            <a:pPr eaLnBrk="1" hangingPunct="1">
              <a:defRPr/>
            </a:pPr>
            <a:r>
              <a:rPr lang="tr-TR" altLang="tr-TR" sz="2200" dirty="0" smtClean="0"/>
              <a:t>Özel eğitim ihtiyacı olan öğrencinin sınıf ortamında </a:t>
            </a:r>
            <a:r>
              <a:rPr lang="tr-TR" altLang="tr-TR" sz="2200" dirty="0" smtClean="0">
                <a:solidFill>
                  <a:srgbClr val="FF0000"/>
                </a:solidFill>
              </a:rPr>
              <a:t>problem davranışlar </a:t>
            </a:r>
            <a:r>
              <a:rPr lang="tr-TR" altLang="tr-TR" sz="2200" dirty="0" smtClean="0"/>
              <a:t>sergilemesinin önüne geçilmiş olur.</a:t>
            </a:r>
          </a:p>
          <a:p>
            <a:pPr eaLnBrk="1" hangingPunct="1">
              <a:defRPr/>
            </a:pPr>
            <a:r>
              <a:rPr lang="tr-TR" altLang="tr-TR" sz="2200" dirty="0" smtClean="0"/>
              <a:t>Özel eğitim ihtiyacı olan öğrencinin bireysel çalışmalar ile </a:t>
            </a:r>
            <a:r>
              <a:rPr lang="tr-TR" altLang="tr-TR" sz="2200" dirty="0" smtClean="0">
                <a:solidFill>
                  <a:srgbClr val="FF0000"/>
                </a:solidFill>
              </a:rPr>
              <a:t>küçük ilerlemeleri bile </a:t>
            </a:r>
            <a:r>
              <a:rPr lang="tr-TR" altLang="tr-TR" sz="2200" dirty="0" smtClean="0"/>
              <a:t>gözlemlenmiş olur. Öğrencinin akademik başarısını yükseltir.</a:t>
            </a:r>
          </a:p>
          <a:p>
            <a:pPr eaLnBrk="1" hangingPunct="1">
              <a:defRPr/>
            </a:pPr>
            <a:r>
              <a:rPr lang="tr-TR" altLang="tr-TR" sz="2200" dirty="0" smtClean="0"/>
              <a:t>Özel eğitim ihtiyacı olan öğrenci öğrenme ve kazanım ile </a:t>
            </a:r>
            <a:r>
              <a:rPr lang="tr-TR" altLang="tr-TR" sz="2200" dirty="0" smtClean="0">
                <a:solidFill>
                  <a:srgbClr val="FF0000"/>
                </a:solidFill>
              </a:rPr>
              <a:t>motivasyon ve özgüven </a:t>
            </a:r>
            <a:r>
              <a:rPr lang="tr-TR" altLang="tr-TR" sz="2200" dirty="0" smtClean="0"/>
              <a:t>kazanmış olur.</a:t>
            </a:r>
          </a:p>
          <a:p>
            <a:pPr eaLnBrk="1" hangingPunct="1">
              <a:defRPr/>
            </a:pPr>
            <a:r>
              <a:rPr lang="tr-TR" altLang="tr-TR" sz="2200" dirty="0" smtClean="0"/>
              <a:t>Öğrencinin okuldaki </a:t>
            </a:r>
            <a:r>
              <a:rPr lang="tr-TR" altLang="tr-TR" sz="2200" dirty="0" smtClean="0">
                <a:solidFill>
                  <a:srgbClr val="FF0000"/>
                </a:solidFill>
              </a:rPr>
              <a:t>devamsızlık problemi </a:t>
            </a:r>
            <a:r>
              <a:rPr lang="tr-TR" altLang="tr-TR" sz="2200" dirty="0" smtClean="0"/>
              <a:t>ortadan kalkar.</a:t>
            </a:r>
          </a:p>
          <a:p>
            <a:pPr eaLnBrk="1" hangingPunct="1">
              <a:defRPr/>
            </a:pPr>
            <a:endParaRPr lang="tr-TR" altLang="tr-TR" dirty="0" smtClean="0"/>
          </a:p>
        </p:txBody>
      </p:sp>
      <p:sp>
        <p:nvSpPr>
          <p:cNvPr id="17411" name="1 Başlık"/>
          <p:cNvSpPr>
            <a:spLocks noGrp="1"/>
          </p:cNvSpPr>
          <p:nvPr>
            <p:ph type="title"/>
          </p:nvPr>
        </p:nvSpPr>
        <p:spPr>
          <a:xfrm>
            <a:off x="971550" y="260350"/>
            <a:ext cx="8004175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</a:rPr>
              <a:t>DESTEK EĞİTİM UYGULAMASI KİMLER İÇİN FAYDALIDIR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896544" cy="2556495"/>
          </a:xfrm>
          <a:effectLst>
            <a:softEdge rad="112500"/>
          </a:effectLst>
        </p:spPr>
      </p:pic>
      <p:sp>
        <p:nvSpPr>
          <p:cNvPr id="22531" name="1 Başlık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747000" cy="1655762"/>
          </a:xfrm>
        </p:spPr>
        <p:txBody>
          <a:bodyPr/>
          <a:lstStyle/>
          <a:p>
            <a:pPr eaLnBrk="1" hangingPunct="1"/>
            <a:r>
              <a:rPr lang="tr-TR" altLang="tr-TR" sz="2800" smtClean="0">
                <a:solidFill>
                  <a:srgbClr val="FF0000"/>
                </a:solidFill>
              </a:rPr>
              <a:t>DESTEK EĞİTİM UYGULMASI ZORUNLU MUDUR?</a:t>
            </a:r>
            <a:br>
              <a:rPr lang="tr-TR" altLang="tr-TR" sz="2800" smtClean="0">
                <a:solidFill>
                  <a:srgbClr val="FF0000"/>
                </a:solidFill>
              </a:rPr>
            </a:br>
            <a:endParaRPr lang="tr-TR" altLang="tr-TR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>
          <a:xfrm>
            <a:off x="500034" y="1142984"/>
            <a:ext cx="7531100" cy="3509978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tr-TR" altLang="tr-TR" sz="4200" dirty="0" smtClean="0"/>
              <a:t>MEB Özel Eğitim Hizmetleri Yönetmeliği gereğince, okul ve kurumlarda özel eğitime ihtiyacı olan öğrenciler ile üstün yetenekli öğrenciler için, </a:t>
            </a:r>
            <a:r>
              <a:rPr lang="tr-TR" altLang="tr-TR" sz="5800" b="1" i="1" dirty="0" smtClean="0">
                <a:solidFill>
                  <a:srgbClr val="FF0000"/>
                </a:solidFill>
              </a:rPr>
              <a:t>Destek Eğitim Uygulaması zorunludur</a:t>
            </a:r>
            <a:r>
              <a:rPr lang="tr-TR" altLang="tr-TR" sz="5800" b="1" i="1" dirty="0" smtClean="0"/>
              <a:t>.</a:t>
            </a:r>
          </a:p>
          <a:p>
            <a:pPr eaLnBrk="1" hangingPunct="1"/>
            <a:endParaRPr lang="tr-TR" altLang="tr-TR" b="1" i="1" dirty="0" smtClean="0"/>
          </a:p>
          <a:p>
            <a:pPr eaLnBrk="1" hangingPunct="1"/>
            <a:endParaRPr lang="tr-TR" altLang="tr-TR" b="1" i="1" dirty="0" smtClean="0"/>
          </a:p>
          <a:p>
            <a:pPr eaLnBrk="1" hangingPunct="1"/>
            <a:endParaRPr lang="tr-TR" altLang="tr-TR" b="1" i="1" dirty="0" smtClean="0"/>
          </a:p>
          <a:p>
            <a:pPr eaLnBrk="1" hangingPunct="1"/>
            <a:r>
              <a:rPr lang="tr-TR" altLang="tr-TR" b="1" dirty="0" smtClean="0"/>
              <a:t>(18.05.2015 tarihli ve 10096465/10.06/5157845 sayılı Destek Eğitim Odası Yazısı)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Destek eğitim uygulamasından faydalanacak öğrencilerin </a:t>
            </a:r>
            <a:r>
              <a:rPr lang="tr-TR" altLang="tr-TR" b="1" smtClean="0">
                <a:solidFill>
                  <a:srgbClr val="FF0000"/>
                </a:solidFill>
              </a:rPr>
              <a:t>Rehberlik ve Araştırma Merkezlerince tanılanmış olması </a:t>
            </a:r>
            <a:r>
              <a:rPr lang="tr-TR" altLang="tr-TR" b="1" smtClean="0"/>
              <a:t>gerekir</a:t>
            </a:r>
            <a:r>
              <a:rPr lang="tr-TR" altLang="tr-TR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  <p:sp>
        <p:nvSpPr>
          <p:cNvPr id="24579" name="1 Başlık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252538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Dikkat !</a:t>
            </a:r>
            <a:endParaRPr lang="tr-TR" altLang="tr-T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032250"/>
          </a:xfrm>
        </p:spPr>
        <p:txBody>
          <a:bodyPr>
            <a:normAutofit fontScale="85000" lnSpcReduction="10000"/>
          </a:bodyPr>
          <a:lstStyle/>
          <a:p>
            <a:pPr marL="365125" indent="-282575" eaLnBrk="1" hangingPunct="1">
              <a:buFont typeface="Wingdings 2" pitchFamily="18" charset="2"/>
              <a:buNone/>
            </a:pPr>
            <a:endParaRPr lang="tr-TR" altLang="tr-TR" smtClean="0"/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tr-TR" altLang="tr-TR" smtClean="0"/>
              <a:t>Okuldan Destek Eğitim Uygulaması yapılacak ayrı bir derslik / oda yoksa; Gerektiğinde</a:t>
            </a:r>
            <a:r>
              <a:rPr lang="tr-TR" altLang="tr-TR" smtClean="0">
                <a:solidFill>
                  <a:srgbClr val="FF0000"/>
                </a:solidFill>
              </a:rPr>
              <a:t> yönetici odaları, rehberlik servisi, kütüphane, öğretmenler odası, Okul Aile Birliği odası, laboratuvarlar</a:t>
            </a:r>
            <a:r>
              <a:rPr lang="tr-TR" altLang="tr-TR" smtClean="0"/>
              <a:t> gibi mekanlar uygun bir planlama doğrultusunda  Destek Eğitim uygulaması için  kullanılabilir. 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tr-TR" altLang="tr-TR" smtClean="0"/>
              <a:t>Müsait olup olmama durumuna göre derslerin olduğu günlerde yer değişikliği yapılabilir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endParaRPr lang="tr-TR" altLang="tr-TR" smtClean="0"/>
          </a:p>
        </p:txBody>
      </p:sp>
      <p:sp>
        <p:nvSpPr>
          <p:cNvPr id="25603" name="1 Başlık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Destek eğitim uygulaması için,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900113" y="2133600"/>
            <a:ext cx="7920037" cy="34512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altLang="tr-TR" smtClean="0"/>
              <a:t>1-Eğitim-öğretime uygun fiziki koşullara sahip bir ortam,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mtClean="0"/>
          </a:p>
          <a:p>
            <a:pPr eaLnBrk="1" hangingPunct="1"/>
            <a:r>
              <a:rPr lang="tr-TR" altLang="tr-TR" smtClean="0"/>
              <a:t>2-İhtiyaç sahibi olan ve Bireyselleştirilmiş Eğitim Planı (BEP) hazırlanmış bir öğrenci,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mtClean="0"/>
          </a:p>
          <a:p>
            <a:pPr eaLnBrk="1" hangingPunct="1"/>
            <a:r>
              <a:rPr lang="tr-TR" altLang="tr-TR" smtClean="0"/>
              <a:t>3- Öğretmen olmalıdır.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1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sz="31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sz="3100" dirty="0" smtClean="0">
                <a:solidFill>
                  <a:srgbClr val="FF0000"/>
                </a:solidFill>
              </a:rPr>
              <a:t>DESTEK EĞİTİM UYGULAMASI İÇİN :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3" y="2133600"/>
            <a:ext cx="7775575" cy="3816350"/>
          </a:xfrm>
        </p:spPr>
        <p:txBody>
          <a:bodyPr rtlCol="0">
            <a:normAutofit fontScale="925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* Destek Eğitim Uygulamasında </a:t>
            </a:r>
            <a:r>
              <a:rPr lang="tr-TR" u="sng" dirty="0" smtClean="0">
                <a:solidFill>
                  <a:srgbClr val="FF0000"/>
                </a:solidFill>
                <a:cs typeface="Times New Roman" pitchFamily="18" charset="0"/>
              </a:rPr>
              <a:t>öncelikle</a:t>
            </a:r>
            <a:r>
              <a:rPr lang="tr-TR" u="sng" dirty="0" smtClean="0">
                <a:cs typeface="Times New Roman" pitchFamily="18" charset="0"/>
              </a:rPr>
              <a:t> okulun öğretmenleri </a:t>
            </a:r>
            <a:r>
              <a:rPr lang="tr-TR" dirty="0" smtClean="0">
                <a:cs typeface="Times New Roman" pitchFamily="18" charset="0"/>
              </a:rPr>
              <a:t>sonra sırası ile </a:t>
            </a:r>
            <a:r>
              <a:rPr lang="tr-TR" u="sng" dirty="0" smtClean="0">
                <a:cs typeface="Times New Roman" pitchFamily="18" charset="0"/>
              </a:rPr>
              <a:t>RAM’da görevli öğretmenler </a:t>
            </a:r>
            <a:r>
              <a:rPr lang="tr-TR" dirty="0" smtClean="0">
                <a:cs typeface="Times New Roman" pitchFamily="18" charset="0"/>
              </a:rPr>
              <a:t>ya da </a:t>
            </a:r>
            <a:r>
              <a:rPr lang="tr-TR" u="sng" dirty="0" smtClean="0">
                <a:cs typeface="Times New Roman" pitchFamily="18" charset="0"/>
              </a:rPr>
              <a:t>diğer okul ve kurumlardaki öğretmenler </a:t>
            </a:r>
            <a:r>
              <a:rPr lang="tr-TR" dirty="0" smtClean="0">
                <a:cs typeface="Times New Roman" pitchFamily="18" charset="0"/>
              </a:rPr>
              <a:t>görevlendirilir. </a:t>
            </a:r>
          </a:p>
          <a:p>
            <a:pPr marL="82296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dirty="0" smtClean="0"/>
              <a:t>* İlkokul, ortaokul ve liselerde görev yapan alan(branş) öğretmenlerinden</a:t>
            </a:r>
            <a:r>
              <a:rPr lang="tr-TR" b="1" i="1" dirty="0" smtClean="0"/>
              <a:t> </a:t>
            </a:r>
            <a:r>
              <a:rPr lang="tr-TR" dirty="0" smtClean="0"/>
              <a:t>maaş karşılığı ders saatini dolduramayan ve, maaş karşılığı ders saatini dolduran öğretmenler görevlendirilebilir.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sz="3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2867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smtClean="0">
                <a:solidFill>
                  <a:srgbClr val="FF0000"/>
                </a:solidFill>
              </a:rPr>
              <a:t>DESTEK EĞİTİMDE ÖĞRETMEN GÖREVLENDİRME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71538" y="2205038"/>
            <a:ext cx="7408862" cy="3921125"/>
          </a:xfrm>
        </p:spPr>
        <p:txBody>
          <a:bodyPr rtlCol="0"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/>
              <a:t>Maaş ve ek ders karşılığı görevlerini tamamladıktan sonra haftada</a:t>
            </a:r>
            <a:r>
              <a:rPr lang="tr-TR" b="1" i="1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8 saat daha </a:t>
            </a:r>
            <a:r>
              <a:rPr lang="tr-TR" dirty="0" smtClean="0"/>
              <a:t>destek eğitimi görev alabilirler.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b="1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i="1" dirty="0" smtClean="0"/>
              <a:t>Maaş karşılığı girilmesi zorunlu olan ders saati tamamlandıktan sonra Destek Eğitim Uygulamasında fiili olarak yapılan derslerin ek ders ücreti, %25 artırımlı ödenir.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i="1" dirty="0" smtClean="0"/>
              <a:t>İlkokullarda sınıf öğretmenleri alan öğretmenlerinin derse girdiği saatlerde de destek eğitim uygulamasında görevlendirilebilir.</a:t>
            </a:r>
            <a:endParaRPr lang="tr-T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Sınıf öğretmenleri 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0"/>
            <a:ext cx="533893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</a:t>
            </a:r>
            <a:endParaRPr lang="en-US" sz="66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endParaRPr lang="tr-TR" sz="4800" i="1" dirty="0" smtClean="0">
              <a:latin typeface="Century Schoolbook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4800" dirty="0" smtClean="0">
                <a:latin typeface="Century Schoolbook" pitchFamily="18" charset="0"/>
              </a:rPr>
              <a:t>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4800" i="1" dirty="0" smtClean="0">
                <a:latin typeface="Century Schoolbook" pitchFamily="18" charset="0"/>
              </a:rPr>
              <a:t> </a:t>
            </a:r>
          </a:p>
          <a:p>
            <a:pPr>
              <a:buFont typeface="Arial" pitchFamily="34" charset="0"/>
              <a:buBlip>
                <a:blip r:embed="rId2"/>
              </a:buBlip>
            </a:pPr>
            <a:endParaRPr lang="en-US" dirty="0" smtClean="0"/>
          </a:p>
        </p:txBody>
      </p:sp>
      <p:pic>
        <p:nvPicPr>
          <p:cNvPr id="5" name="Picture 3" descr="C:\Documents and Settings\Administrator\Desktop\special_ed_logotype-2008.jpg"/>
          <p:cNvPicPr>
            <a:picLocks noChangeAspect="1" noChangeArrowheads="1"/>
          </p:cNvPicPr>
          <p:nvPr/>
        </p:nvPicPr>
        <p:blipFill>
          <a:blip r:embed="rId3" cstate="print"/>
          <a:srcRect b="40540"/>
          <a:stretch>
            <a:fillRect/>
          </a:stretch>
        </p:blipFill>
        <p:spPr bwMode="auto">
          <a:xfrm>
            <a:off x="0" y="0"/>
            <a:ext cx="3707904" cy="103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Dikdörtgen"/>
          <p:cNvSpPr/>
          <p:nvPr/>
        </p:nvSpPr>
        <p:spPr>
          <a:xfrm>
            <a:off x="-1" y="1785926"/>
            <a:ext cx="9144001" cy="44972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Özel Eğitim </a:t>
            </a:r>
            <a:r>
              <a:rPr lang="tr-T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ile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Genel Eğitimin </a:t>
            </a:r>
            <a:r>
              <a:rPr lang="tr-T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Farkı?</a:t>
            </a:r>
            <a:endParaRPr lang="tr-TR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188" y="1916113"/>
            <a:ext cx="8323262" cy="4332287"/>
          </a:xfrm>
        </p:spPr>
        <p:txBody>
          <a:bodyPr rtlCol="0"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100" dirty="0" smtClean="0"/>
              <a:t>Maaş karşılığı ders saatini dolduramayan branş öğretmenine dolduramadığı saat kadar Destek Eğitim uygulaması görevi verilir. Maaş karşılığı verilen Destek Eğitim görevinde ek ders ücreti </a:t>
            </a:r>
            <a:r>
              <a:rPr lang="tr-TR" sz="3100" b="1" dirty="0" smtClean="0"/>
              <a:t>ve </a:t>
            </a:r>
            <a:r>
              <a:rPr lang="tr-TR" sz="3100" b="1" dirty="0" smtClean="0">
                <a:solidFill>
                  <a:srgbClr val="FF0000"/>
                </a:solidFill>
              </a:rPr>
              <a:t>%25 artırımlı ödenmez.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3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100" dirty="0" smtClean="0"/>
              <a:t>Branş öğretmenlerine, maaş karşılığı olan ders yükünün üzerine, </a:t>
            </a:r>
            <a:r>
              <a:rPr lang="tr-TR" sz="3100" b="1" i="1" dirty="0" smtClean="0">
                <a:solidFill>
                  <a:srgbClr val="FF0000"/>
                </a:solidFill>
              </a:rPr>
              <a:t>6 saat zorunlu </a:t>
            </a:r>
            <a:r>
              <a:rPr lang="tr-TR" sz="3100" dirty="0" smtClean="0"/>
              <a:t>ek ders kapsamında Destek Eğitim görevi verilebilir.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sz="3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100" dirty="0" smtClean="0"/>
              <a:t>Branş öğretmeninin istemesi durumunda, 15 saat maaş karşılığı ve 6 saat zorunlu ek dersin üzerine, </a:t>
            </a:r>
            <a:r>
              <a:rPr lang="tr-TR" sz="3100" b="1" i="1" dirty="0" smtClean="0">
                <a:solidFill>
                  <a:srgbClr val="FF0000"/>
                </a:solidFill>
              </a:rPr>
              <a:t>9 saat daha Destek Eğitim Uygulaması ek ders görevi verilebilir</a:t>
            </a:r>
            <a:r>
              <a:rPr lang="tr-TR" sz="3100" dirty="0" smtClean="0"/>
              <a:t>. Bir branş öğretmeninin, branşındaki dersleri ile Destek Eğitim dersleri toplamı haftalık </a:t>
            </a:r>
            <a:r>
              <a:rPr lang="tr-TR" sz="3100" b="1" dirty="0" smtClean="0">
                <a:solidFill>
                  <a:srgbClr val="FF0000"/>
                </a:solidFill>
              </a:rPr>
              <a:t>30 saati </a:t>
            </a:r>
            <a:r>
              <a:rPr lang="tr-TR" sz="3100" dirty="0" smtClean="0"/>
              <a:t>geçemez.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Branş öğretmeni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İçerik Yer Tutucusu 1"/>
          <p:cNvSpPr>
            <a:spLocks noGrp="1"/>
          </p:cNvSpPr>
          <p:nvPr>
            <p:ph idx="1"/>
          </p:nvPr>
        </p:nvSpPr>
        <p:spPr>
          <a:xfrm>
            <a:off x="871538" y="2708275"/>
            <a:ext cx="7408862" cy="3417888"/>
          </a:xfrm>
        </p:spPr>
        <p:txBody>
          <a:bodyPr/>
          <a:lstStyle/>
          <a:p>
            <a:endParaRPr lang="tr-TR" altLang="tr-TR" smtClean="0"/>
          </a:p>
        </p:txBody>
      </p:sp>
      <p:sp>
        <p:nvSpPr>
          <p:cNvPr id="31747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</a:rPr>
              <a:t>Okul </a:t>
            </a:r>
            <a:r>
              <a:rPr lang="tr-TR" altLang="tr-TR" sz="4000" smtClean="0">
                <a:solidFill>
                  <a:srgbClr val="FF0000"/>
                </a:solidFill>
              </a:rPr>
              <a:t>öncesi</a:t>
            </a:r>
            <a:r>
              <a:rPr lang="tr-TR" altLang="tr-TR" smtClean="0">
                <a:solidFill>
                  <a:srgbClr val="FF0000"/>
                </a:solidFill>
              </a:rPr>
              <a:t> öğretmenler</a:t>
            </a:r>
          </a:p>
        </p:txBody>
      </p:sp>
      <p:sp>
        <p:nvSpPr>
          <p:cNvPr id="31748" name="Dikdörtgen 3"/>
          <p:cNvSpPr>
            <a:spLocks noChangeArrowheads="1"/>
          </p:cNvSpPr>
          <p:nvPr/>
        </p:nvSpPr>
        <p:spPr bwMode="auto">
          <a:xfrm>
            <a:off x="611188" y="2205038"/>
            <a:ext cx="77771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altLang="tr-TR" sz="2200" dirty="0">
                <a:solidFill>
                  <a:schemeClr val="tx2"/>
                </a:solidFill>
              </a:rPr>
              <a:t>Okul öncesi öğretmenleri, Destek Eğitim Odalarında  görev alabilirler.</a:t>
            </a:r>
          </a:p>
          <a:p>
            <a:pPr algn="just"/>
            <a:endParaRPr lang="tr-TR" altLang="tr-TR" sz="2200" dirty="0">
              <a:solidFill>
                <a:schemeClr val="tx2"/>
              </a:solidFill>
            </a:endParaRPr>
          </a:p>
          <a:p>
            <a:pPr algn="just"/>
            <a:endParaRPr lang="tr-TR" altLang="tr-TR" sz="2200" dirty="0">
              <a:solidFill>
                <a:schemeClr val="tx2"/>
              </a:solidFill>
            </a:endParaRPr>
          </a:p>
          <a:p>
            <a:pPr algn="just"/>
            <a:r>
              <a:rPr lang="tr-TR" altLang="tr-TR" sz="2200" dirty="0">
                <a:solidFill>
                  <a:schemeClr val="tx2"/>
                </a:solidFill>
              </a:rPr>
              <a:t>Okul öncesi öğretmenleri </a:t>
            </a:r>
            <a:r>
              <a:rPr lang="tr-TR" altLang="tr-TR" sz="2200" dirty="0">
                <a:solidFill>
                  <a:srgbClr val="FF0000"/>
                </a:solidFill>
              </a:rPr>
              <a:t>yalnızca</a:t>
            </a:r>
            <a:r>
              <a:rPr lang="tr-TR" altLang="tr-TR" sz="2200" dirty="0">
                <a:solidFill>
                  <a:schemeClr val="tx2"/>
                </a:solidFill>
              </a:rPr>
              <a:t> okul öncesi eğitim gören öğrencilere yönelik Destek Eğitim Odalarında eğitiminde görev alabilir.</a:t>
            </a:r>
          </a:p>
          <a:p>
            <a:pPr algn="just"/>
            <a:endParaRPr lang="tr-TR" altLang="tr-TR" sz="2200" dirty="0">
              <a:solidFill>
                <a:schemeClr val="tx2"/>
              </a:solidFill>
            </a:endParaRPr>
          </a:p>
          <a:p>
            <a:pPr algn="just"/>
            <a:r>
              <a:rPr lang="tr-TR" altLang="tr-TR" sz="2200" dirty="0">
                <a:solidFill>
                  <a:schemeClr val="tx2"/>
                </a:solidFill>
              </a:rPr>
              <a:t>Okul öncesi öğretmenleri Destek Eğitim Odalarında sınıf öğretmenlerinde olduğu gibi </a:t>
            </a:r>
            <a:r>
              <a:rPr lang="tr-TR" altLang="tr-TR" sz="2200" dirty="0">
                <a:solidFill>
                  <a:srgbClr val="FF0000"/>
                </a:solidFill>
              </a:rPr>
              <a:t>haftada 8 saate kadar %25 artırımlı ek ders görevi </a:t>
            </a:r>
            <a:r>
              <a:rPr lang="tr-TR" altLang="tr-TR" sz="2200" dirty="0">
                <a:solidFill>
                  <a:schemeClr val="tx2"/>
                </a:solidFill>
              </a:rPr>
              <a:t>verilebilir.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71538" y="2781300"/>
            <a:ext cx="7408862" cy="1655763"/>
          </a:xfrm>
        </p:spPr>
        <p:txBody>
          <a:bodyPr rtlCol="0"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dirty="0"/>
              <a:t>Ek ders ücreti karşılığı çalışan öğretmenlere Destek Eğitim Odasında ders görevi </a:t>
            </a:r>
            <a:r>
              <a:rPr lang="tr-TR" sz="3200" b="1" u="sng" dirty="0"/>
              <a:t>verilemez</a:t>
            </a:r>
            <a:r>
              <a:rPr lang="tr-TR" sz="3200" b="1" u="sng" dirty="0" smtClean="0"/>
              <a:t>.</a:t>
            </a:r>
          </a:p>
          <a:p>
            <a:pPr marL="82296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sz="3200" b="1" u="sng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u="dbl" dirty="0" smtClean="0"/>
          </a:p>
          <a:p>
            <a:pPr marL="82296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</p:txBody>
      </p:sp>
      <p:sp>
        <p:nvSpPr>
          <p:cNvPr id="33795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sz="2700" b="1" smtClean="0">
                <a:solidFill>
                  <a:srgbClr val="FF0000"/>
                </a:solidFill>
              </a:rPr>
              <a:t>EK DERS ÜCRETİ KARŞILIĞI ÇALIŞAN</a:t>
            </a:r>
            <a:br>
              <a:rPr lang="tr-TR" altLang="tr-TR" sz="2700" b="1" smtClean="0">
                <a:solidFill>
                  <a:srgbClr val="FF0000"/>
                </a:solidFill>
              </a:rPr>
            </a:br>
            <a:r>
              <a:rPr lang="tr-TR" altLang="tr-TR" sz="2700" b="1" smtClean="0">
                <a:solidFill>
                  <a:srgbClr val="FF0000"/>
                </a:solidFill>
              </a:rPr>
              <a:t>(ÜCRETLİ ÖĞRETMENLER</a:t>
            </a:r>
            <a:r>
              <a:rPr lang="tr-TR" altLang="tr-TR" b="1" smtClean="0">
                <a:solidFill>
                  <a:srgbClr val="FF0000"/>
                </a:solidFill>
              </a:rPr>
              <a:t>)</a:t>
            </a:r>
            <a:endParaRPr lang="tr-TR" altLang="tr-T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İçerik Yer Tutucusu"/>
          <p:cNvSpPr>
            <a:spLocks noGrp="1"/>
          </p:cNvSpPr>
          <p:nvPr>
            <p:ph idx="1"/>
          </p:nvPr>
        </p:nvSpPr>
        <p:spPr>
          <a:xfrm>
            <a:off x="871538" y="1916113"/>
            <a:ext cx="7877175" cy="4370407"/>
          </a:xfrm>
        </p:spPr>
        <p:txBody>
          <a:bodyPr>
            <a:normAutofit fontScale="62500" lnSpcReduction="20000"/>
          </a:bodyPr>
          <a:lstStyle/>
          <a:p>
            <a:pPr marL="365125" indent="-282575" eaLnBrk="1" hangingPunct="1">
              <a:lnSpc>
                <a:spcPct val="160000"/>
              </a:lnSpc>
              <a:buFont typeface="Wingdings 2" pitchFamily="18" charset="2"/>
              <a:buChar char=""/>
            </a:pPr>
            <a:r>
              <a:rPr lang="tr-TR" altLang="tr-TR" sz="3800" dirty="0" smtClean="0"/>
              <a:t>Destek Eğitim uygulaması için hazırlanan plan </a:t>
            </a:r>
            <a:r>
              <a:rPr lang="tr-TR" altLang="tr-TR" sz="3800" dirty="0" smtClean="0">
                <a:solidFill>
                  <a:srgbClr val="FF0000"/>
                </a:solidFill>
              </a:rPr>
              <a:t>okul yönetimi </a:t>
            </a:r>
            <a:r>
              <a:rPr lang="tr-TR" altLang="tr-TR" sz="3800" dirty="0" smtClean="0"/>
              <a:t>tarafından (hangi saatte hangi öğrencilerin eğitim alacağını ve varsa okuldaki mevcut öğretmenlerin hangi saatlerde görevlendirildiğini içeren planlama) </a:t>
            </a:r>
            <a:r>
              <a:rPr lang="tr-TR" altLang="tr-TR" sz="3800" b="1" u="sng" dirty="0" smtClean="0"/>
              <a:t>resmi yazı ile İlçe Milli Eğitim Müdürlüğü, </a:t>
            </a:r>
            <a:r>
              <a:rPr lang="tr-TR" altLang="tr-TR" sz="3800" b="1" u="sng" dirty="0" smtClean="0">
                <a:solidFill>
                  <a:srgbClr val="C00000"/>
                </a:solidFill>
              </a:rPr>
              <a:t>İlçe Özel Eğitim Hizmetleri Şube Müdürlüğüne </a:t>
            </a:r>
            <a:r>
              <a:rPr lang="tr-TR" altLang="tr-TR" sz="3800" b="1" u="sng" dirty="0" smtClean="0"/>
              <a:t>gönderilerek, </a:t>
            </a:r>
            <a:r>
              <a:rPr lang="tr-TR" altLang="tr-TR" sz="3800" b="1" i="1" u="sng" dirty="0" smtClean="0">
                <a:solidFill>
                  <a:srgbClr val="FF0000"/>
                </a:solidFill>
              </a:rPr>
              <a:t>öğretmen bulunamayan saatler için </a:t>
            </a:r>
            <a:r>
              <a:rPr lang="tr-TR" altLang="tr-TR" sz="3800" b="1" i="1" u="sng" dirty="0" smtClean="0"/>
              <a:t>öğretmen isteğinde bulunulur. </a:t>
            </a:r>
            <a:endParaRPr lang="tr-TR" altLang="tr-TR" sz="3800" b="1" u="sng" dirty="0" smtClean="0"/>
          </a:p>
          <a:p>
            <a:pPr marL="365125" indent="-282575" eaLnBrk="1" hangingPunct="1">
              <a:buFont typeface="Wingdings 2" pitchFamily="18" charset="2"/>
              <a:buChar char=""/>
            </a:pPr>
            <a:endParaRPr lang="tr-TR" altLang="tr-TR" sz="2200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100" b="1" dirty="0" smtClean="0"/>
              <a:t>DESTEK EĞİTİM DE GÖREV ALACAK ÖĞRETMEN OKUL İÇİNDEN TEMİN EDİLEMEZSE;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İçerik Yer Tutucusu 1"/>
          <p:cNvSpPr>
            <a:spLocks noGrp="1"/>
          </p:cNvSpPr>
          <p:nvPr>
            <p:ph idx="1"/>
          </p:nvPr>
        </p:nvSpPr>
        <p:spPr>
          <a:xfrm>
            <a:off x="468313" y="1844675"/>
            <a:ext cx="8064500" cy="3529013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tr-TR" altLang="tr-TR" sz="2200" dirty="0" smtClean="0"/>
              <a:t>*Destek eğitim uygulamasında verilen destek eğitim hizmetleri okulun veya kurumun ders saatleri</a:t>
            </a:r>
            <a:r>
              <a:rPr lang="tr-TR" altLang="tr-TR" sz="2200" dirty="0" smtClean="0">
                <a:solidFill>
                  <a:srgbClr val="FF0000"/>
                </a:solidFill>
              </a:rPr>
              <a:t>(eğitim öğretim faaliyetleri devam ederken</a:t>
            </a:r>
            <a:r>
              <a:rPr lang="tr-TR" altLang="tr-TR" sz="2200" dirty="0" smtClean="0"/>
              <a:t>) içinde yapılır. </a:t>
            </a:r>
          </a:p>
          <a:p>
            <a:pPr>
              <a:buFont typeface="Symbol" pitchFamily="18" charset="2"/>
              <a:buNone/>
            </a:pPr>
            <a:endParaRPr lang="tr-TR" altLang="tr-TR" sz="2200" dirty="0" smtClean="0"/>
          </a:p>
          <a:p>
            <a:pPr>
              <a:buFont typeface="Symbol" pitchFamily="18" charset="2"/>
              <a:buNone/>
            </a:pPr>
            <a:r>
              <a:rPr lang="tr-TR" altLang="tr-TR" sz="2200" dirty="0" smtClean="0"/>
              <a:t>*Destek eğitimi uygulaması kesinlikle</a:t>
            </a:r>
            <a:r>
              <a:rPr lang="tr-TR" altLang="tr-TR" sz="2200" dirty="0" smtClean="0">
                <a:solidFill>
                  <a:srgbClr val="FF0000"/>
                </a:solidFill>
              </a:rPr>
              <a:t> hafta sonları</a:t>
            </a:r>
            <a:r>
              <a:rPr lang="tr-TR" altLang="tr-TR" sz="2200" b="1" u="sng" dirty="0" smtClean="0">
                <a:solidFill>
                  <a:srgbClr val="FF0000"/>
                </a:solidFill>
              </a:rPr>
              <a:t> yapılamaz.</a:t>
            </a:r>
          </a:p>
          <a:p>
            <a:pPr>
              <a:buFont typeface="Symbol" pitchFamily="18" charset="2"/>
              <a:buNone/>
            </a:pPr>
            <a:endParaRPr lang="tr-TR" altLang="tr-TR" sz="2200" dirty="0" smtClean="0"/>
          </a:p>
          <a:p>
            <a:pPr>
              <a:buFont typeface="Symbol" pitchFamily="18" charset="2"/>
              <a:buNone/>
            </a:pPr>
            <a:r>
              <a:rPr lang="tr-TR" altLang="tr-TR" sz="2200" dirty="0" smtClean="0"/>
              <a:t>*Destek eğitimi uygulaması için öğrenciler sınıfından</a:t>
            </a:r>
          </a:p>
          <a:p>
            <a:pPr>
              <a:buFont typeface="Symbol" pitchFamily="18" charset="2"/>
              <a:buNone/>
            </a:pPr>
            <a:r>
              <a:rPr lang="tr-TR" altLang="tr-TR" sz="2200" dirty="0" smtClean="0"/>
              <a:t>alınabilir.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081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2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sz="32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sz="32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sz="32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DESTEK EĞİTİM DE DİKKAT EDİLECEK HUSUSLAR</a:t>
            </a:r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b="1" i="1" dirty="0" smtClean="0">
                <a:solidFill>
                  <a:schemeClr val="tx2"/>
                </a:solidFill>
              </a:rPr>
              <a:t/>
            </a:r>
            <a:br>
              <a:rPr lang="tr-TR" sz="3200" b="1" i="1" dirty="0" smtClean="0">
                <a:solidFill>
                  <a:schemeClr val="tx2"/>
                </a:solidFill>
              </a:rPr>
            </a:br>
            <a:endParaRPr lang="tr-T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İçerik Yer Tutucusu 1"/>
          <p:cNvSpPr>
            <a:spLocks noGrp="1"/>
          </p:cNvSpPr>
          <p:nvPr>
            <p:ph idx="1"/>
          </p:nvPr>
        </p:nvSpPr>
        <p:spPr>
          <a:xfrm>
            <a:off x="871538" y="2205038"/>
            <a:ext cx="7804150" cy="3921125"/>
          </a:xfrm>
        </p:spPr>
        <p:txBody>
          <a:bodyPr/>
          <a:lstStyle/>
          <a:p>
            <a:pPr algn="just">
              <a:buFont typeface="Symbol" pitchFamily="18" charset="2"/>
              <a:buNone/>
            </a:pPr>
            <a:r>
              <a:rPr lang="tr-TR" altLang="tr-TR" sz="2200" smtClean="0"/>
              <a:t>*Destek eğitimi uygulaması eğitimini öğretmen kesinlikle</a:t>
            </a:r>
          </a:p>
          <a:p>
            <a:pPr algn="just">
              <a:buFont typeface="Symbol" pitchFamily="18" charset="2"/>
              <a:buNone/>
            </a:pPr>
            <a:r>
              <a:rPr lang="tr-TR" altLang="tr-TR" sz="2200" smtClean="0">
                <a:solidFill>
                  <a:srgbClr val="FF0000"/>
                </a:solidFill>
              </a:rPr>
              <a:t>sınıfında olması gerektiği </a:t>
            </a:r>
            <a:r>
              <a:rPr lang="tr-TR" altLang="tr-TR" sz="2200" smtClean="0"/>
              <a:t>saatlerde </a:t>
            </a:r>
            <a:r>
              <a:rPr lang="tr-TR" altLang="tr-TR" sz="2200" b="1" smtClean="0"/>
              <a:t>veremez.</a:t>
            </a:r>
          </a:p>
          <a:p>
            <a:pPr algn="just">
              <a:buFont typeface="Symbol" pitchFamily="18" charset="2"/>
              <a:buNone/>
            </a:pPr>
            <a:endParaRPr lang="tr-TR" altLang="tr-TR" sz="2200" smtClean="0"/>
          </a:p>
          <a:p>
            <a:pPr algn="just">
              <a:buFont typeface="Symbol" pitchFamily="18" charset="2"/>
              <a:buNone/>
            </a:pPr>
            <a:r>
              <a:rPr lang="tr-TR" altLang="tr-TR" sz="2200" smtClean="0"/>
              <a:t>*İkili eğitimlerin olduğu okullarda </a:t>
            </a:r>
            <a:r>
              <a:rPr lang="tr-TR" altLang="tr-TR" sz="2200" smtClean="0">
                <a:solidFill>
                  <a:srgbClr val="FF0000"/>
                </a:solidFill>
              </a:rPr>
              <a:t>velilerden yazılı izin</a:t>
            </a:r>
          </a:p>
          <a:p>
            <a:pPr algn="just">
              <a:buFont typeface="Symbol" pitchFamily="18" charset="2"/>
              <a:buNone/>
            </a:pPr>
            <a:r>
              <a:rPr lang="tr-TR" altLang="tr-TR" sz="2200" smtClean="0">
                <a:solidFill>
                  <a:srgbClr val="FF0000"/>
                </a:solidFill>
              </a:rPr>
              <a:t> alınarak</a:t>
            </a:r>
            <a:r>
              <a:rPr lang="tr-TR" altLang="tr-TR" sz="2200" smtClean="0"/>
              <a:t> öğretmen,</a:t>
            </a:r>
            <a:r>
              <a:rPr lang="tr-TR" altLang="tr-TR" sz="2200" smtClean="0">
                <a:solidFill>
                  <a:srgbClr val="FF0000"/>
                </a:solidFill>
              </a:rPr>
              <a:t> </a:t>
            </a:r>
            <a:r>
              <a:rPr lang="tr-TR" altLang="tr-TR" sz="2200" smtClean="0"/>
              <a:t>Destek Eğitimini sabahçı ise öğlen,</a:t>
            </a:r>
          </a:p>
          <a:p>
            <a:pPr algn="just">
              <a:buFont typeface="Symbol" pitchFamily="18" charset="2"/>
              <a:buNone/>
            </a:pPr>
            <a:r>
              <a:rPr lang="tr-TR" altLang="tr-TR" sz="2200" smtClean="0"/>
              <a:t>öğlenci ise sabah yapabilir.</a:t>
            </a:r>
          </a:p>
          <a:p>
            <a:pPr algn="just">
              <a:buFont typeface="Symbol" pitchFamily="18" charset="2"/>
              <a:buNone/>
            </a:pPr>
            <a:endParaRPr lang="tr-TR" altLang="tr-TR" sz="2200" smtClean="0"/>
          </a:p>
          <a:p>
            <a:pPr algn="just">
              <a:buFont typeface="Symbol" pitchFamily="18" charset="2"/>
              <a:buNone/>
            </a:pPr>
            <a:r>
              <a:rPr lang="tr-TR" altLang="tr-TR" sz="2200" smtClean="0"/>
              <a:t>*İkili eğitimin olmadığı okullarda öğretmen, </a:t>
            </a:r>
            <a:r>
              <a:rPr lang="tr-TR" altLang="tr-TR" sz="2200" smtClean="0">
                <a:solidFill>
                  <a:srgbClr val="FF0000"/>
                </a:solidFill>
              </a:rPr>
              <a:t>velilerden yazılı izin</a:t>
            </a:r>
          </a:p>
          <a:p>
            <a:pPr algn="just">
              <a:buFont typeface="Symbol" pitchFamily="18" charset="2"/>
              <a:buNone/>
            </a:pPr>
            <a:r>
              <a:rPr lang="tr-TR" altLang="tr-TR" sz="2200" smtClean="0">
                <a:solidFill>
                  <a:srgbClr val="FF0000"/>
                </a:solidFill>
              </a:rPr>
              <a:t>alarak</a:t>
            </a:r>
            <a:r>
              <a:rPr lang="tr-TR" altLang="tr-TR" sz="2200" smtClean="0"/>
              <a:t> dersler bittikten sonra yapabilir.</a:t>
            </a:r>
          </a:p>
          <a:p>
            <a:pPr>
              <a:buFont typeface="Symbol" pitchFamily="18" charset="2"/>
              <a:buNone/>
            </a:pPr>
            <a:endParaRPr lang="tr-TR" altLang="tr-TR" sz="2200" smtClean="0"/>
          </a:p>
        </p:txBody>
      </p:sp>
      <p:sp>
        <p:nvSpPr>
          <p:cNvPr id="36867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/>
          <p:cNvSpPr>
            <a:spLocks noGrp="1"/>
          </p:cNvSpPr>
          <p:nvPr>
            <p:ph idx="1"/>
          </p:nvPr>
        </p:nvSpPr>
        <p:spPr>
          <a:xfrm>
            <a:off x="871538" y="1268413"/>
            <a:ext cx="7408862" cy="4857750"/>
          </a:xfrm>
        </p:spPr>
        <p:txBody>
          <a:bodyPr>
            <a:normAutofit fontScale="85000" lnSpcReduction="20000"/>
          </a:bodyPr>
          <a:lstStyle/>
          <a:p>
            <a:pPr marL="365125" indent="-282575" algn="just" eaLnBrk="1" hangingPunct="1">
              <a:buFont typeface="Wingdings 2" pitchFamily="18" charset="2"/>
              <a:buNone/>
              <a:defRPr/>
            </a:pPr>
            <a:r>
              <a:rPr lang="tr-TR" altLang="tr-TR" b="1" i="1" dirty="0" smtClean="0">
                <a:solidFill>
                  <a:srgbClr val="FF0000"/>
                </a:solidFill>
              </a:rPr>
              <a:t>     BEP Geliştirme Biriminin</a:t>
            </a:r>
            <a:r>
              <a:rPr lang="tr-TR" altLang="tr-TR" b="1" i="1" dirty="0" smtClean="0"/>
              <a:t> önerileri doğrultusunda okulun </a:t>
            </a:r>
            <a:r>
              <a:rPr lang="tr-TR" altLang="tr-TR" b="1" i="1" dirty="0" smtClean="0">
                <a:solidFill>
                  <a:srgbClr val="FF0000"/>
                </a:solidFill>
              </a:rPr>
              <a:t>Rehberlik Hizmetleri Yürütme Komisyonunca </a:t>
            </a:r>
            <a:r>
              <a:rPr lang="tr-TR" altLang="tr-TR" b="1" i="1" dirty="0" smtClean="0"/>
              <a:t>ihtiyaç </a:t>
            </a:r>
            <a:r>
              <a:rPr lang="tr-TR" altLang="tr-TR" dirty="0" smtClean="0"/>
              <a:t>belirlenir.</a:t>
            </a:r>
            <a:r>
              <a:rPr lang="tr-TR" altLang="tr-TR" b="1" i="1" dirty="0" smtClean="0"/>
              <a:t> </a:t>
            </a:r>
          </a:p>
          <a:p>
            <a:pPr marL="365125" indent="-282575" eaLnBrk="1" hangingPunct="1">
              <a:buFont typeface="Wingdings 2" pitchFamily="18" charset="2"/>
              <a:buNone/>
              <a:defRPr/>
            </a:pPr>
            <a:r>
              <a:rPr lang="tr-TR" altLang="tr-TR" dirty="0" smtClean="0"/>
              <a:t>      Destek Eğitim, Özel Eğitim Hizmetleri Kurulu’nun önerisi doğrultusunda </a:t>
            </a:r>
            <a:r>
              <a:rPr lang="tr-TR" altLang="tr-TR" b="1" u="sng" dirty="0" smtClean="0"/>
              <a:t>İl/İlçe Millî Eğitim Müdürlükleri tarafından açılır. </a:t>
            </a:r>
            <a:r>
              <a:rPr lang="tr-TR" altLang="tr-TR" dirty="0" smtClean="0"/>
              <a:t>Bunun için, Okul Müdürlüğü’nün İlçe Milli Eğitim Müdürlüğü’ne </a:t>
            </a:r>
            <a:r>
              <a:rPr lang="tr-TR" altLang="tr-TR" b="1" u="sng" dirty="0" smtClean="0">
                <a:solidFill>
                  <a:srgbClr val="FF0000"/>
                </a:solidFill>
              </a:rPr>
              <a:t>“</a:t>
            </a:r>
            <a:r>
              <a:rPr lang="tr-TR" altLang="tr-TR" b="1" i="1" u="sng" dirty="0" smtClean="0">
                <a:solidFill>
                  <a:srgbClr val="FF0000"/>
                </a:solidFill>
              </a:rPr>
              <a:t>Okulumuzda özel eğitim desteğine ihtiyacı olan öğrenciler için Destek Eğitim Uygulaması yapmak istiyoruz.</a:t>
            </a:r>
            <a:r>
              <a:rPr lang="tr-TR" altLang="tr-TR" b="1" u="sng" dirty="0" smtClean="0">
                <a:solidFill>
                  <a:srgbClr val="FF0000"/>
                </a:solidFill>
              </a:rPr>
              <a:t>” </a:t>
            </a:r>
            <a:r>
              <a:rPr lang="tr-TR" altLang="tr-TR" b="1" u="sng" dirty="0" smtClean="0"/>
              <a:t>diye yazılmış resmi bir yazı ve resmi yazıyla birlikte,</a:t>
            </a:r>
            <a:r>
              <a:rPr lang="tr-TR" altLang="tr-TR" b="1" i="1" u="sng" dirty="0" smtClean="0"/>
              <a:t> </a:t>
            </a:r>
            <a:r>
              <a:rPr lang="tr-TR" altLang="tr-TR" b="1" i="1" dirty="0" smtClean="0">
                <a:solidFill>
                  <a:srgbClr val="FF0000"/>
                </a:solidFill>
              </a:rPr>
              <a:t>okulun Rehberlik Hizmetleri Yürütme Komisyonunun kararı </a:t>
            </a:r>
            <a:r>
              <a:rPr lang="tr-TR" altLang="tr-TR" b="1" i="1" dirty="0" smtClean="0">
                <a:solidFill>
                  <a:schemeClr val="accent2">
                    <a:lumMod val="75000"/>
                  </a:schemeClr>
                </a:solidFill>
              </a:rPr>
              <a:t>ve</a:t>
            </a:r>
            <a:r>
              <a:rPr lang="tr-TR" altLang="tr-TR" b="1" i="1" dirty="0" smtClean="0">
                <a:solidFill>
                  <a:srgbClr val="FF0000"/>
                </a:solidFill>
              </a:rPr>
              <a:t> okuldaki kaynaştırma öğrencilerinin listesi ile </a:t>
            </a:r>
            <a:r>
              <a:rPr lang="tr-TR" altLang="tr-TR" b="1" i="1" dirty="0" smtClean="0"/>
              <a:t> </a:t>
            </a:r>
            <a:r>
              <a:rPr lang="tr-TR" altLang="tr-TR" b="1" i="1" dirty="0" smtClean="0">
                <a:solidFill>
                  <a:schemeClr val="accent2">
                    <a:lumMod val="75000"/>
                  </a:schemeClr>
                </a:solidFill>
              </a:rPr>
              <a:t>başvurulması yeterlidir.</a:t>
            </a:r>
            <a:endParaRPr lang="tr-TR" alt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125" indent="-282575" eaLnBrk="1" hangingPunct="1">
              <a:buFont typeface="Wingdings 2" pitchFamily="18" charset="2"/>
              <a:buChar char=""/>
              <a:defRPr/>
            </a:pPr>
            <a:endParaRPr lang="tr-TR" altLang="tr-TR" dirty="0" smtClean="0"/>
          </a:p>
        </p:txBody>
      </p:sp>
      <p:sp>
        <p:nvSpPr>
          <p:cNvPr id="3993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200" b="1" smtClean="0">
                <a:solidFill>
                  <a:srgbClr val="FF0000"/>
                </a:solidFill>
              </a:rPr>
              <a:t>OKULLARDA DESTEK ODASI NASIL AÇILIR?</a:t>
            </a:r>
            <a:r>
              <a:rPr lang="tr-TR" altLang="tr-TR" smtClean="0">
                <a:solidFill>
                  <a:srgbClr val="FF0000"/>
                </a:solidFill>
              </a:rPr>
              <a:t/>
            </a:r>
            <a:br>
              <a:rPr lang="tr-TR" altLang="tr-TR" smtClean="0">
                <a:solidFill>
                  <a:srgbClr val="FF0000"/>
                </a:solidFill>
              </a:rPr>
            </a:br>
            <a:endParaRPr lang="tr-TR" altLang="tr-T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684213" y="908050"/>
            <a:ext cx="8250237" cy="5340350"/>
          </a:xfrm>
        </p:spPr>
        <p:txBody>
          <a:bodyPr>
            <a:normAutofit fontScale="92500" lnSpcReduction="10000"/>
          </a:bodyPr>
          <a:lstStyle/>
          <a:p>
            <a:pPr marL="365125" indent="-282575" eaLnBrk="1" hangingPunct="1">
              <a:buFont typeface="Wingdings 2" pitchFamily="18" charset="2"/>
              <a:buChar char=""/>
            </a:pPr>
            <a:endParaRPr lang="tr-TR" altLang="tr-TR" smtClean="0"/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tr-TR" altLang="tr-TR" smtClean="0"/>
              <a:t>Destek eğitim uygulamasında öncelikli olarak </a:t>
            </a:r>
            <a:r>
              <a:rPr lang="tr-TR" altLang="tr-TR" smtClean="0">
                <a:solidFill>
                  <a:srgbClr val="FF0000"/>
                </a:solidFill>
              </a:rPr>
              <a:t>öğrencinin kayıtlı olduğu sınıfta hangi ders yapılıyorsa, </a:t>
            </a:r>
            <a:r>
              <a:rPr lang="tr-TR" altLang="tr-TR" smtClean="0"/>
              <a:t>destek eğitime alınan öğrenci ile de </a:t>
            </a:r>
            <a:r>
              <a:rPr lang="tr-TR" altLang="tr-TR" smtClean="0">
                <a:solidFill>
                  <a:srgbClr val="FF0000"/>
                </a:solidFill>
              </a:rPr>
              <a:t>aynı ders ilgili dersi okutma yetkisi olan öğretmence</a:t>
            </a:r>
            <a:r>
              <a:rPr lang="tr-TR" altLang="tr-TR" smtClean="0"/>
              <a:t> yapılır. 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tr-TR" altLang="tr-TR" smtClean="0"/>
              <a:t>Ancak destek eğitim odasından yararlanacak öğrenciler için hazırlanan program doğrultusunda öğrencinin kayıtlı olduğu sınıfta o ders saatinde okutulan dersten </a:t>
            </a:r>
            <a:r>
              <a:rPr lang="tr-TR" altLang="tr-TR" smtClean="0">
                <a:solidFill>
                  <a:srgbClr val="C00000"/>
                </a:solidFill>
              </a:rPr>
              <a:t>farklı bir ders, </a:t>
            </a:r>
            <a:r>
              <a:rPr lang="tr-TR" altLang="tr-TR" smtClean="0"/>
              <a:t>haftalık ders çizelgesinde yer alan ders saatleri tamamlanmak kaydı ile verilebilir.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/>
          <p:cNvSpPr>
            <a:spLocks noGrp="1"/>
          </p:cNvSpPr>
          <p:nvPr>
            <p:ph idx="1"/>
          </p:nvPr>
        </p:nvSpPr>
        <p:spPr>
          <a:xfrm>
            <a:off x="971550" y="1412875"/>
            <a:ext cx="7704138" cy="47132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tr-TR" altLang="tr-TR" dirty="0" smtClean="0"/>
              <a:t>Öğrencinin Destek Eğitim alacağı haftalık ders saati, </a:t>
            </a:r>
            <a:r>
              <a:rPr lang="tr-TR" altLang="tr-TR" b="1" i="1" dirty="0" smtClean="0">
                <a:solidFill>
                  <a:srgbClr val="FF0000"/>
                </a:solidFill>
              </a:rPr>
              <a:t>öğrencinin haftalık toplam ders saatinin % 40’ını aşmayacak şekilde planlanır. 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tr-TR" altLang="tr-TR" b="1" i="1" dirty="0" smtClean="0"/>
              <a:t>     30x40=1200/100=12 </a:t>
            </a:r>
            <a:r>
              <a:rPr lang="tr-TR" altLang="tr-TR" dirty="0" smtClean="0"/>
              <a:t>Öğrencinin ihtiyacı doğrultusunda ve </a:t>
            </a:r>
            <a:r>
              <a:rPr lang="tr-TR" altLang="tr-TR" dirty="0" smtClean="0">
                <a:solidFill>
                  <a:srgbClr val="C00000"/>
                </a:solidFill>
              </a:rPr>
              <a:t>azami</a:t>
            </a:r>
            <a:r>
              <a:rPr lang="tr-TR" altLang="tr-TR" dirty="0" smtClean="0"/>
              <a:t> ölçüde bu eğitimden yararlanması sağlanır.</a:t>
            </a:r>
          </a:p>
          <a:p>
            <a:pPr eaLnBrk="1" hangingPunct="1">
              <a:defRPr/>
            </a:pPr>
            <a:r>
              <a:rPr lang="tr-TR" altLang="tr-TR" dirty="0" smtClean="0"/>
              <a:t>Öğrencinin destek eğitimden yararlanacağı saatler; haftalık ders saatleri içerisinde yer almalıdır. </a:t>
            </a:r>
            <a:r>
              <a:rPr lang="tr-TR" altLang="tr-TR" dirty="0">
                <a:solidFill>
                  <a:srgbClr val="FF0000"/>
                </a:solidFill>
              </a:rPr>
              <a:t>P</a:t>
            </a:r>
            <a:r>
              <a:rPr lang="tr-TR" altLang="tr-TR" dirty="0" smtClean="0">
                <a:solidFill>
                  <a:srgbClr val="FF0000"/>
                </a:solidFill>
              </a:rPr>
              <a:t>lanlama</a:t>
            </a:r>
            <a:r>
              <a:rPr lang="tr-TR" altLang="tr-TR" dirty="0" smtClean="0"/>
              <a:t> Öğrencinin ihtiyaçları göz önünde bulundurularak; </a:t>
            </a:r>
            <a:r>
              <a:rPr lang="tr-TR" altLang="tr-TR" dirty="0" smtClean="0">
                <a:solidFill>
                  <a:srgbClr val="FF0000"/>
                </a:solidFill>
              </a:rPr>
              <a:t>Teknoloji ve Tasarım, Müzik, Beden eğitimi, Rehberlik ve sosyal etkinlikler </a:t>
            </a:r>
            <a:r>
              <a:rPr lang="tr-TR" altLang="tr-TR" dirty="0" smtClean="0"/>
              <a:t>dersleri dışında yapılır.</a:t>
            </a:r>
          </a:p>
        </p:txBody>
      </p:sp>
      <p:sp>
        <p:nvSpPr>
          <p:cNvPr id="43011" name="1 Başlık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252537"/>
          </a:xfrm>
        </p:spPr>
        <p:txBody>
          <a:bodyPr/>
          <a:lstStyle/>
          <a:p>
            <a:pPr eaLnBrk="1" hangingPunct="1"/>
            <a:r>
              <a:rPr lang="tr-TR" altLang="tr-TR" sz="2200" b="1" smtClean="0">
                <a:solidFill>
                  <a:srgbClr val="FF0000"/>
                </a:solidFill>
              </a:rPr>
              <a:t>BİR ÖĞRENCİ HAFTADA KAÇ SAAT DESTEK EĞİTİM ALABİLİR?</a:t>
            </a:r>
            <a:r>
              <a:rPr lang="tr-TR" altLang="tr-TR" smtClean="0">
                <a:solidFill>
                  <a:srgbClr val="FF0000"/>
                </a:solidFill>
              </a:rPr>
              <a:t/>
            </a:r>
            <a:br>
              <a:rPr lang="tr-TR" altLang="tr-TR" smtClean="0">
                <a:solidFill>
                  <a:srgbClr val="FF0000"/>
                </a:solidFill>
              </a:rPr>
            </a:br>
            <a:endParaRPr lang="tr-TR" altLang="tr-T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>
          <a:xfrm>
            <a:off x="611188" y="2276475"/>
            <a:ext cx="7993062" cy="3849688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tr-TR" altLang="tr-TR" sz="2200" smtClean="0"/>
              <a:t>Destek Eğitim de öğrencilerin eğitim performansları dikkate alınarak </a:t>
            </a:r>
            <a:r>
              <a:rPr lang="tr-TR" altLang="tr-TR" sz="2200" b="1" i="1" smtClean="0">
                <a:solidFill>
                  <a:srgbClr val="FF0000"/>
                </a:solidFill>
              </a:rPr>
              <a:t>birebir eğitim yapılması </a:t>
            </a:r>
            <a:r>
              <a:rPr lang="tr-TR" altLang="tr-TR" sz="2200" b="1" i="1" smtClean="0"/>
              <a:t>esastır.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tr-TR" altLang="tr-TR" sz="2200" b="1" i="1" smtClean="0"/>
              <a:t> </a:t>
            </a:r>
            <a:r>
              <a:rPr lang="tr-TR" altLang="tr-TR" sz="2200" smtClean="0"/>
              <a:t>Ancak, gerektiğinde eğitim performansı bakımından aynı seviyede olan öğrencilerle grup eğitimi de yapılabilir. Verilecek eğitim desteğinin niteliğinin etkilenmemesi için, </a:t>
            </a:r>
            <a:r>
              <a:rPr lang="tr-TR" altLang="tr-TR" sz="2200" i="1" smtClean="0"/>
              <a:t>grup oluşturulması gerekiyorsa, gruptaki öğrenci sayısı en fazla </a:t>
            </a:r>
            <a:r>
              <a:rPr lang="tr-TR" altLang="tr-TR" sz="2200" i="1" u="sng" smtClean="0">
                <a:solidFill>
                  <a:srgbClr val="FF0000"/>
                </a:solidFill>
              </a:rPr>
              <a:t>üçtür.</a:t>
            </a:r>
            <a:r>
              <a:rPr lang="tr-TR" altLang="tr-TR" sz="2200" i="1" smtClean="0">
                <a:solidFill>
                  <a:srgbClr val="FF0000"/>
                </a:solidFill>
              </a:rPr>
              <a:t> </a:t>
            </a:r>
            <a:r>
              <a:rPr lang="tr-TR" altLang="tr-TR" sz="2200" i="1" smtClean="0"/>
              <a:t>Gruba alınan öğrencilerin destek aldıkları ders ile ilgili</a:t>
            </a:r>
            <a:r>
              <a:rPr lang="tr-TR" altLang="tr-TR" sz="2200" i="1" smtClean="0">
                <a:solidFill>
                  <a:srgbClr val="FF0000"/>
                </a:solidFill>
              </a:rPr>
              <a:t> ortak gereksinimleri </a:t>
            </a:r>
            <a:r>
              <a:rPr lang="tr-TR" altLang="tr-TR" sz="2200" i="1" smtClean="0"/>
              <a:t>olması gerekmektedir</a:t>
            </a:r>
            <a:r>
              <a:rPr lang="tr-TR" altLang="tr-TR" sz="2200" i="1" smtClean="0">
                <a:solidFill>
                  <a:schemeClr val="accent2"/>
                </a:solidFill>
              </a:rPr>
              <a:t>. </a:t>
            </a:r>
            <a:r>
              <a:rPr lang="tr-TR" altLang="tr-TR" sz="2200" i="1" smtClean="0"/>
              <a:t>Yani her üç öğrenci ile de </a:t>
            </a:r>
            <a:r>
              <a:rPr lang="tr-TR" altLang="tr-TR" sz="2200" i="1" smtClean="0">
                <a:solidFill>
                  <a:srgbClr val="C00000"/>
                </a:solidFill>
              </a:rPr>
              <a:t>aynı amaç </a:t>
            </a:r>
            <a:r>
              <a:rPr lang="tr-TR" altLang="tr-TR" sz="2200" i="1" smtClean="0"/>
              <a:t>çalışılmalıdır</a:t>
            </a:r>
            <a:r>
              <a:rPr lang="tr-TR" altLang="tr-TR" sz="2200" i="1" smtClean="0">
                <a:solidFill>
                  <a:schemeClr val="accent2"/>
                </a:solidFill>
              </a:rPr>
              <a:t>.</a:t>
            </a:r>
            <a:endParaRPr lang="tr-TR" altLang="tr-TR" sz="2200" smtClean="0">
              <a:solidFill>
                <a:schemeClr val="accent2"/>
              </a:solidFill>
            </a:endParaRPr>
          </a:p>
          <a:p>
            <a:pPr marL="365125" indent="-282575" eaLnBrk="1" hangingPunct="1">
              <a:buFont typeface="Wingdings 2" pitchFamily="18" charset="2"/>
              <a:buChar char=""/>
            </a:pPr>
            <a:endParaRPr lang="tr-TR" altLang="tr-TR" smtClean="0">
              <a:solidFill>
                <a:srgbClr val="C0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200" b="1" dirty="0" smtClean="0">
                <a:solidFill>
                  <a:srgbClr val="FF0000"/>
                </a:solidFill>
              </a:rPr>
              <a:t>DESTEK EĞİTİM UYGULAMASINDA ÖĞRENCİLERE GRUP OLUŞTURULARAK EĞİTİM VERİLEBİLİR Mİ?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0"/>
            <a:ext cx="533893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</a:t>
            </a:r>
            <a:endParaRPr lang="en-US" sz="66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8322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tr-TR" sz="4000" b="1" dirty="0" smtClean="0"/>
              <a:t>Kimi Kapsar?</a:t>
            </a:r>
          </a:p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tr-TR" sz="4000" b="1" dirty="0" smtClean="0"/>
              <a:t>Neyi Öğretir?</a:t>
            </a:r>
          </a:p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tr-TR" sz="4000" b="1" dirty="0" smtClean="0"/>
              <a:t>Nasıl Öğretir?</a:t>
            </a:r>
          </a:p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tr-TR" sz="4000" b="1" dirty="0" smtClean="0"/>
              <a:t>Nerede Uygulanır?</a:t>
            </a:r>
          </a:p>
        </p:txBody>
      </p:sp>
      <p:pic>
        <p:nvPicPr>
          <p:cNvPr id="5" name="Picture 3" descr="C:\Documents and Settings\Administrator\Desktop\special_ed_logotype-2008.jpg"/>
          <p:cNvPicPr>
            <a:picLocks noChangeAspect="1" noChangeArrowheads="1"/>
          </p:cNvPicPr>
          <p:nvPr/>
        </p:nvPicPr>
        <p:blipFill>
          <a:blip r:embed="rId2" cstate="print"/>
          <a:srcRect b="40540"/>
          <a:stretch>
            <a:fillRect/>
          </a:stretch>
        </p:blipFill>
        <p:spPr bwMode="auto">
          <a:xfrm>
            <a:off x="0" y="0"/>
            <a:ext cx="3707904" cy="103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1116013" y="1844675"/>
            <a:ext cx="7785100" cy="460851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Destek eğitim odasında eğitim alacak öğrenciler ile eğitim hizmeti sunacak öğretmenlerin hangi gün ve saatlerde destek eğitim odasında olacaklarına ilişkin planlama </a:t>
            </a:r>
            <a:r>
              <a:rPr lang="tr-TR" altLang="tr-TR" smtClean="0">
                <a:solidFill>
                  <a:srgbClr val="FF0000"/>
                </a:solidFill>
              </a:rPr>
              <a:t>okul yönetimince </a:t>
            </a:r>
            <a:r>
              <a:rPr lang="tr-TR" altLang="tr-TR" smtClean="0"/>
              <a:t>yapılır. </a:t>
            </a:r>
          </a:p>
          <a:p>
            <a:pPr eaLnBrk="1" hangingPunct="1"/>
            <a:r>
              <a:rPr lang="tr-TR" altLang="tr-TR" smtClean="0"/>
              <a:t>Öğrencilerin </a:t>
            </a:r>
            <a:r>
              <a:rPr lang="tr-TR" altLang="tr-TR" u="sng" smtClean="0">
                <a:solidFill>
                  <a:srgbClr val="FF0000"/>
                </a:solidFill>
              </a:rPr>
              <a:t>devam takip, işlenen ders/kazanım vb. durumları, </a:t>
            </a:r>
            <a:r>
              <a:rPr lang="tr-TR" altLang="tr-TR" smtClean="0"/>
              <a:t>normal eğitim sürecinde olduğu gibi sınıf defteri tutulması yoluyla kayıt altına alınır.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50237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DESTEK EĞİTİM ODASINDA YÜRÜTÜLECEK EĞİTİM HİZMETLERİNİN PLANLAMASI KİM </a:t>
            </a:r>
            <a:b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TARAFINDAN YAPILIR?</a:t>
            </a:r>
            <a:r>
              <a:rPr lang="tr-TR" sz="2700" dirty="0" smtClean="0">
                <a:solidFill>
                  <a:srgbClr val="FF0000"/>
                </a:solidFill>
              </a:rPr>
              <a:t/>
            </a:r>
            <a:br>
              <a:rPr lang="tr-TR" sz="2700" dirty="0" smtClean="0">
                <a:solidFill>
                  <a:srgbClr val="FF0000"/>
                </a:solidFill>
              </a:rPr>
            </a:br>
            <a:endParaRPr lang="tr-TR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250825" y="620713"/>
            <a:ext cx="8435975" cy="5721350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3600" b="1" dirty="0" smtClean="0">
                <a:latin typeface="Kristen ITC" pitchFamily="66" charset="0"/>
              </a:rPr>
              <a:t>Her çocuk özeldir,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3600" b="1" dirty="0" smtClean="0">
                <a:latin typeface="Kristen ITC" pitchFamily="66" charset="0"/>
              </a:rPr>
              <a:t>Hiçbir çocuk bir </a:t>
            </a:r>
            <a:r>
              <a:rPr lang="tr-TR" sz="3600" b="1" dirty="0" err="1" smtClean="0">
                <a:latin typeface="Kristen ITC" pitchFamily="66" charset="0"/>
              </a:rPr>
              <a:t>digerine</a:t>
            </a:r>
            <a:r>
              <a:rPr lang="tr-TR" sz="3600" b="1" dirty="0" smtClean="0">
                <a:latin typeface="Kristen ITC" pitchFamily="66" charset="0"/>
              </a:rPr>
              <a:t> benzemez,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3600" b="1" dirty="0" smtClean="0">
                <a:latin typeface="Kristen ITC" pitchFamily="66" charset="0"/>
              </a:rPr>
              <a:t>Kendine özgüdür,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3600" b="1" dirty="0" smtClean="0">
                <a:latin typeface="Kristen ITC" pitchFamily="66" charset="0"/>
              </a:rPr>
              <a:t>Güçlü ve zayıf yanları,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3600" b="1" dirty="0" smtClean="0">
                <a:latin typeface="Kristen ITC" pitchFamily="66" charset="0"/>
              </a:rPr>
              <a:t>Yeterlilik ve yetersizlikleri ile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tr-TR" sz="3600" b="1" dirty="0" smtClean="0">
                <a:latin typeface="Kristen ITC" pitchFamily="66" charset="0"/>
              </a:rPr>
              <a:t>Her çocuk bir bireydir!</a:t>
            </a:r>
          </a:p>
          <a:p>
            <a:pPr>
              <a:buFont typeface="Arial" pitchFamily="34" charset="0"/>
              <a:buNone/>
            </a:pPr>
            <a:endParaRPr lang="tr-TR" dirty="0" smtClean="0"/>
          </a:p>
        </p:txBody>
      </p:sp>
      <p:pic>
        <p:nvPicPr>
          <p:cNvPr id="8" name="Picture 2" descr="C:\Documents and Settings\Administrator\Desktop\special_education1.jpg"/>
          <p:cNvPicPr>
            <a:picLocks noChangeAspect="1" noChangeArrowheads="1"/>
          </p:cNvPicPr>
          <p:nvPr/>
        </p:nvPicPr>
        <p:blipFill>
          <a:blip r:embed="rId2"/>
          <a:srcRect b="21119"/>
          <a:stretch>
            <a:fillRect/>
          </a:stretch>
        </p:blipFill>
        <p:spPr bwMode="auto">
          <a:xfrm rot="19423271">
            <a:off x="138113" y="352425"/>
            <a:ext cx="1504950" cy="95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Administrator\Desktop\special_education1.jpg"/>
          <p:cNvPicPr>
            <a:picLocks noChangeAspect="1" noChangeArrowheads="1"/>
          </p:cNvPicPr>
          <p:nvPr/>
        </p:nvPicPr>
        <p:blipFill>
          <a:blip r:embed="rId2"/>
          <a:srcRect b="21119"/>
          <a:stretch>
            <a:fillRect/>
          </a:stretch>
        </p:blipFill>
        <p:spPr bwMode="auto">
          <a:xfrm rot="19502405">
            <a:off x="7500938" y="5546725"/>
            <a:ext cx="1504950" cy="95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Teşekkürler…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0"/>
            <a:ext cx="533893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6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ÖZEL EĞİTİM</a:t>
            </a:r>
            <a:endParaRPr lang="en-US" sz="66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392612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Zihinsel engelli çocuklar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Fiziksel engelli çocuklar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Üstün zekalılar ve üstün yetenekliler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Öğrenme güçlüğü çekenler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Dil ve konuşma güçlüğü olanlar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İletişim yetersizliği olanlar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Görme yetersizliği olanlar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İşitme yetersizliği olanlar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Duygusal ve davranış bozukluğu olanlar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Dikkat eksikliği ve </a:t>
            </a:r>
            <a:r>
              <a:rPr lang="tr-TR" sz="2400" b="1" dirty="0" err="1" smtClean="0"/>
              <a:t>Hiperaktivite</a:t>
            </a:r>
            <a:r>
              <a:rPr lang="tr-TR" sz="2400" b="1" dirty="0" smtClean="0"/>
              <a:t> bozukluğu gösterenler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Ortopedik ve kronik rahatsızlığı olanlar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tr-TR" sz="2400" b="1" dirty="0" smtClean="0"/>
              <a:t>Otizm </a:t>
            </a:r>
          </a:p>
        </p:txBody>
      </p:sp>
      <p:pic>
        <p:nvPicPr>
          <p:cNvPr id="5" name="Picture 3" descr="C:\Documents and Settings\Administrator\Desktop\special_ed_logotype-2008.jpg"/>
          <p:cNvPicPr>
            <a:picLocks noChangeAspect="1" noChangeArrowheads="1"/>
          </p:cNvPicPr>
          <p:nvPr/>
        </p:nvPicPr>
        <p:blipFill>
          <a:blip r:embed="rId2" cstate="print"/>
          <a:srcRect b="40540"/>
          <a:stretch>
            <a:fillRect/>
          </a:stretch>
        </p:blipFill>
        <p:spPr bwMode="auto">
          <a:xfrm>
            <a:off x="0" y="0"/>
            <a:ext cx="3707904" cy="103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00034" y="1000108"/>
            <a:ext cx="374441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tr-TR" sz="4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kİm</a:t>
            </a:r>
            <a:r>
              <a:rPr lang="tr-T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İ Kapsar?</a:t>
            </a:r>
            <a:endParaRPr lang="en-US" sz="4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2398</Words>
  <PresentationFormat>Ekran Gösterisi (4:3)</PresentationFormat>
  <Paragraphs>323</Paragraphs>
  <Slides>82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4" baseType="lpstr">
      <vt:lpstr>Ofis Teması</vt:lpstr>
      <vt:lpstr>Klip</vt:lpstr>
      <vt:lpstr>Slayt 1</vt:lpstr>
      <vt:lpstr>Slayt 2</vt:lpstr>
      <vt:lpstr>Slayt 3</vt:lpstr>
      <vt:lpstr>Slayt 4</vt:lpstr>
      <vt:lpstr>ÖZEL EĞİTİM</vt:lpstr>
      <vt:lpstr>Slayt 6</vt:lpstr>
      <vt:lpstr>ÖZEL EĞİTİM</vt:lpstr>
      <vt:lpstr>ÖZEL EĞİTİM</vt:lpstr>
      <vt:lpstr>ÖZEL EĞİTİM</vt:lpstr>
      <vt:lpstr>ÖZEL EĞİTİM</vt:lpstr>
      <vt:lpstr>ÖZEL EĞİTİM</vt:lpstr>
      <vt:lpstr>Slayt 12</vt:lpstr>
      <vt:lpstr> KAYNAŞTIRMA  EĞİTİMİ</vt:lpstr>
      <vt:lpstr>Kaynaştırma</vt:lpstr>
      <vt:lpstr>Kaynaştırmanın Amacı</vt:lpstr>
      <vt:lpstr>Özetle </vt:lpstr>
      <vt:lpstr>Kaynaştırma Yoluyla Eğitim Uygulama Ölçütleri (Madde 69 )</vt:lpstr>
      <vt:lpstr>Slayt 18</vt:lpstr>
      <vt:lpstr>    Erken yaşta tanılanmış olmasına</vt:lpstr>
      <vt:lpstr>    Ailesinin iş birliğine açık ve eğitim almaya yatkın olmasına </vt:lpstr>
      <vt:lpstr>     Cihaz kullanması gerekenlerin mutlaka cihazlandırılmış olmasına</vt:lpstr>
      <vt:lpstr>Slayt 22</vt:lpstr>
      <vt:lpstr>Slayt 23</vt:lpstr>
      <vt:lpstr>Slayt 24</vt:lpstr>
      <vt:lpstr>Slayt 25</vt:lpstr>
      <vt:lpstr>Slayt 26</vt:lpstr>
      <vt:lpstr>CEVAPLAR</vt:lpstr>
      <vt:lpstr>Slayt 28</vt:lpstr>
      <vt:lpstr>Slayt 29</vt:lpstr>
      <vt:lpstr>Kaynaştırma Eğitiminin Yararları</vt:lpstr>
      <vt:lpstr>Özel Eğitim Gerektiren                     Bireylere Yararları</vt:lpstr>
      <vt:lpstr>Slayt 32</vt:lpstr>
      <vt:lpstr>Normal Çocuklara Yararları</vt:lpstr>
      <vt:lpstr>Öğretmenlere Yararları</vt:lpstr>
      <vt:lpstr>Slayt 35</vt:lpstr>
      <vt:lpstr>Slayt 36</vt:lpstr>
      <vt:lpstr>Madde 73; Değerlendirme</vt:lpstr>
      <vt:lpstr>Madde 73; Değerlendirme</vt:lpstr>
      <vt:lpstr>Görme Yetersizliği Olan Öğrencilere</vt:lpstr>
      <vt:lpstr>İşitme Yetersizliği Olan Öğrencilere</vt:lpstr>
      <vt:lpstr>Ortopedik Yetersizliği Olan Öğrenciler</vt:lpstr>
      <vt:lpstr>Dil ve Konuşma Güçlüğü Olan Öğrencilerin Değerlendirilmesinde</vt:lpstr>
      <vt:lpstr>Özel Öğrenme Güçlüğü Olan Öğrenciler</vt:lpstr>
      <vt:lpstr>Hiperaktivite ve Dikkat Yetersizliği Olan Öğrencilerin</vt:lpstr>
      <vt:lpstr>Slayt 45</vt:lpstr>
      <vt:lpstr>Slayt 46</vt:lpstr>
      <vt:lpstr>  BEP Hazırlamak Yasal Olarak Zorunlu mudur ? </vt:lpstr>
      <vt:lpstr>Slayt 48</vt:lpstr>
      <vt:lpstr>        Kimin İçin BEP ? </vt:lpstr>
      <vt:lpstr>Slayt 50</vt:lpstr>
      <vt:lpstr>Slayt 51</vt:lpstr>
      <vt:lpstr>Slayt 52</vt:lpstr>
      <vt:lpstr>Slayt 53</vt:lpstr>
      <vt:lpstr>Slayt 54</vt:lpstr>
      <vt:lpstr>     BEP’i Kim Hazırlar ? </vt:lpstr>
      <vt:lpstr>Slayt 56</vt:lpstr>
      <vt:lpstr>Slayt 57</vt:lpstr>
      <vt:lpstr>          </vt:lpstr>
      <vt:lpstr>DESTEK EĞİTİM UYGULAMASI </vt:lpstr>
      <vt:lpstr>DESTEK EĞİTİM UYGULAMASININ AMACI NEDİR ???</vt:lpstr>
      <vt:lpstr>Destek eğitim uygulamasında amaç;</vt:lpstr>
      <vt:lpstr>DESTEK EĞİTİM UYGULAMASI KİMLER İÇİN FAYDALIDIR?</vt:lpstr>
      <vt:lpstr>DESTEK EĞİTİM UYGULMASI ZORUNLU MUDUR? </vt:lpstr>
      <vt:lpstr>Slayt 64</vt:lpstr>
      <vt:lpstr>Dikkat !</vt:lpstr>
      <vt:lpstr>Destek eğitim uygulaması için,</vt:lpstr>
      <vt:lpstr> DESTEK EĞİTİM UYGULAMASI İÇİN : </vt:lpstr>
      <vt:lpstr>DESTEK EĞİTİMDE ÖĞRETMEN GÖREVLENDİRME</vt:lpstr>
      <vt:lpstr>Sınıf öğretmenleri  </vt:lpstr>
      <vt:lpstr>Branş öğretmeni,  </vt:lpstr>
      <vt:lpstr>Okul öncesi öğretmenler</vt:lpstr>
      <vt:lpstr>EK DERS ÜCRETİ KARŞILIĞI ÇALIŞAN (ÜCRETLİ ÖĞRETMENLER)</vt:lpstr>
      <vt:lpstr>DESTEK EĞİTİM DE GÖREV ALACAK ÖĞRETMEN OKUL İÇİNDEN TEMİN EDİLEMEZSE;  </vt:lpstr>
      <vt:lpstr>  DESTEK EĞİTİM DE DİKKAT EDİLECEK HUSUSLAR  </vt:lpstr>
      <vt:lpstr>Slayt 75</vt:lpstr>
      <vt:lpstr>OKULLARDA DESTEK ODASI NASIL AÇILIR? </vt:lpstr>
      <vt:lpstr>Slayt 77</vt:lpstr>
      <vt:lpstr>BİR ÖĞRENCİ HAFTADA KAÇ SAAT DESTEK EĞİTİM ALABİLİR? </vt:lpstr>
      <vt:lpstr>DESTEK EĞİTİM UYGULAMASINDA ÖĞRENCİLERE GRUP OLUŞTURULARAK EĞİTİM VERİLEBİLİR Mİ? </vt:lpstr>
      <vt:lpstr> DESTEK EĞİTİM ODASINDA YÜRÜTÜLECEK EĞİTİM HİZMETLERİNİN PLANLAMASI KİM  TARAFINDAN YAPILIR? </vt:lpstr>
      <vt:lpstr>Slayt 81</vt:lpstr>
      <vt:lpstr>Slayt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Sony</dc:creator>
  <cp:lastModifiedBy>Sony</cp:lastModifiedBy>
  <cp:revision>48</cp:revision>
  <dcterms:created xsi:type="dcterms:W3CDTF">2018-06-13T10:12:17Z</dcterms:created>
  <dcterms:modified xsi:type="dcterms:W3CDTF">2018-09-11T20:04:41Z</dcterms:modified>
</cp:coreProperties>
</file>